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20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s/slide119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126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slides/slide115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slides/slide124.xml" ContentType="application/vnd.openxmlformats-officedocument.presentationml.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0"/>
  </p:notesMasterIdLst>
  <p:handoutMasterIdLst>
    <p:handoutMasterId r:id="rId131"/>
  </p:handoutMasterIdLst>
  <p:sldIdLst>
    <p:sldId id="425" r:id="rId2"/>
    <p:sldId id="481" r:id="rId3"/>
    <p:sldId id="499" r:id="rId4"/>
    <p:sldId id="441" r:id="rId5"/>
    <p:sldId id="442" r:id="rId6"/>
    <p:sldId id="443" r:id="rId7"/>
    <p:sldId id="444" r:id="rId8"/>
    <p:sldId id="445" r:id="rId9"/>
    <p:sldId id="446" r:id="rId10"/>
    <p:sldId id="447" r:id="rId11"/>
    <p:sldId id="448" r:id="rId12"/>
    <p:sldId id="449" r:id="rId13"/>
    <p:sldId id="450" r:id="rId14"/>
    <p:sldId id="451" r:id="rId15"/>
    <p:sldId id="452" r:id="rId16"/>
    <p:sldId id="453" r:id="rId17"/>
    <p:sldId id="454" r:id="rId18"/>
    <p:sldId id="455" r:id="rId19"/>
    <p:sldId id="489" r:id="rId20"/>
    <p:sldId id="462" r:id="rId21"/>
    <p:sldId id="456" r:id="rId22"/>
    <p:sldId id="258" r:id="rId23"/>
    <p:sldId id="398" r:id="rId24"/>
    <p:sldId id="428" r:id="rId25"/>
    <p:sldId id="422" r:id="rId26"/>
    <p:sldId id="457" r:id="rId27"/>
    <p:sldId id="389" r:id="rId28"/>
    <p:sldId id="426" r:id="rId29"/>
    <p:sldId id="523" r:id="rId30"/>
    <p:sldId id="427" r:id="rId31"/>
    <p:sldId id="392" r:id="rId32"/>
    <p:sldId id="393" r:id="rId33"/>
    <p:sldId id="394" r:id="rId34"/>
    <p:sldId id="395" r:id="rId35"/>
    <p:sldId id="399" r:id="rId36"/>
    <p:sldId id="429" r:id="rId37"/>
    <p:sldId id="410" r:id="rId38"/>
    <p:sldId id="301" r:id="rId39"/>
    <p:sldId id="430" r:id="rId40"/>
    <p:sldId id="302" r:id="rId41"/>
    <p:sldId id="303" r:id="rId42"/>
    <p:sldId id="480" r:id="rId43"/>
    <p:sldId id="304" r:id="rId44"/>
    <p:sldId id="305" r:id="rId45"/>
    <p:sldId id="306" r:id="rId46"/>
    <p:sldId id="307" r:id="rId47"/>
    <p:sldId id="308" r:id="rId48"/>
    <p:sldId id="309" r:id="rId49"/>
    <p:sldId id="423" r:id="rId50"/>
    <p:sldId id="310" r:id="rId51"/>
    <p:sldId id="311" r:id="rId52"/>
    <p:sldId id="519" r:id="rId53"/>
    <p:sldId id="312" r:id="rId54"/>
    <p:sldId id="313" r:id="rId55"/>
    <p:sldId id="314" r:id="rId56"/>
    <p:sldId id="315" r:id="rId57"/>
    <p:sldId id="316" r:id="rId58"/>
    <p:sldId id="317" r:id="rId59"/>
    <p:sldId id="340" r:id="rId60"/>
    <p:sldId id="320" r:id="rId61"/>
    <p:sldId id="484" r:id="rId62"/>
    <p:sldId id="321" r:id="rId63"/>
    <p:sldId id="341" r:id="rId64"/>
    <p:sldId id="485" r:id="rId65"/>
    <p:sldId id="486" r:id="rId66"/>
    <p:sldId id="487" r:id="rId67"/>
    <p:sldId id="342" r:id="rId68"/>
    <p:sldId id="440" r:id="rId69"/>
    <p:sldId id="488" r:id="rId70"/>
    <p:sldId id="490" r:id="rId71"/>
    <p:sldId id="424" r:id="rId72"/>
    <p:sldId id="324" r:id="rId73"/>
    <p:sldId id="520" r:id="rId74"/>
    <p:sldId id="325" r:id="rId75"/>
    <p:sldId id="411" r:id="rId76"/>
    <p:sldId id="514" r:id="rId77"/>
    <p:sldId id="416" r:id="rId78"/>
    <p:sldId id="483" r:id="rId79"/>
    <p:sldId id="339" r:id="rId80"/>
    <p:sldId id="418" r:id="rId81"/>
    <p:sldId id="419" r:id="rId82"/>
    <p:sldId id="482" r:id="rId83"/>
    <p:sldId id="420" r:id="rId84"/>
    <p:sldId id="421" r:id="rId85"/>
    <p:sldId id="412" r:id="rId86"/>
    <p:sldId id="495" r:id="rId87"/>
    <p:sldId id="326" r:id="rId88"/>
    <p:sldId id="496" r:id="rId89"/>
    <p:sldId id="497" r:id="rId90"/>
    <p:sldId id="328" r:id="rId91"/>
    <p:sldId id="335" r:id="rId92"/>
    <p:sldId id="494" r:id="rId93"/>
    <p:sldId id="270" r:id="rId94"/>
    <p:sldId id="503" r:id="rId95"/>
    <p:sldId id="400" r:id="rId96"/>
    <p:sldId id="505" r:id="rId97"/>
    <p:sldId id="502" r:id="rId98"/>
    <p:sldId id="507" r:id="rId99"/>
    <p:sldId id="518" r:id="rId100"/>
    <p:sldId id="516" r:id="rId101"/>
    <p:sldId id="401" r:id="rId102"/>
    <p:sldId id="271" r:id="rId103"/>
    <p:sldId id="508" r:id="rId104"/>
    <p:sldId id="515" r:id="rId105"/>
    <p:sldId id="521" r:id="rId106"/>
    <p:sldId id="272" r:id="rId107"/>
    <p:sldId id="517" r:id="rId108"/>
    <p:sldId id="413" r:id="rId109"/>
    <p:sldId id="509" r:id="rId110"/>
    <p:sldId id="510" r:id="rId111"/>
    <p:sldId id="511" r:id="rId112"/>
    <p:sldId id="512" r:id="rId113"/>
    <p:sldId id="513" r:id="rId114"/>
    <p:sldId id="501" r:id="rId115"/>
    <p:sldId id="406" r:id="rId116"/>
    <p:sldId id="403" r:id="rId117"/>
    <p:sldId id="498" r:id="rId118"/>
    <p:sldId id="414" r:id="rId119"/>
    <p:sldId id="474" r:id="rId120"/>
    <p:sldId id="466" r:id="rId121"/>
    <p:sldId id="467" r:id="rId122"/>
    <p:sldId id="468" r:id="rId123"/>
    <p:sldId id="469" r:id="rId124"/>
    <p:sldId id="470" r:id="rId125"/>
    <p:sldId id="471" r:id="rId126"/>
    <p:sldId id="479" r:id="rId127"/>
    <p:sldId id="477" r:id="rId128"/>
    <p:sldId id="476" r:id="rId1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pitchFamily="-111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pitchFamily="-111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pitchFamily="-111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pitchFamily="-111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pitchFamily="-11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pitchFamily="-11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pitchFamily="-11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pitchFamily="-11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pitchFamily="-11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viewProps" Target="view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slide" Target="slides/slide125.xml"/><Relationship Id="rId13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notesMaster" Target="notesMasters/notesMaster1.xml"/><Relationship Id="rId13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handoutMaster" Target="handoutMasters/handout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2C8AD00-F498-4790-B25B-2B2A38805F48}" type="datetime1">
              <a:rPr lang="en-US"/>
              <a:pPr/>
              <a:t>11/5/2012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00AB3ED-1D1E-4FCC-98B9-820C078A6E4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5CA941F-BA73-4A90-9D41-08C686551BDF}" type="datetime1">
              <a:rPr lang="en-US"/>
              <a:pPr/>
              <a:t>11/5/2012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5683823-560B-4D4A-9865-EF3F1EBCD25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1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1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1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1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1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45882D-5EDC-4485-B19B-BDABB532CBCA}" type="slidenum">
              <a:rPr lang="en-US"/>
              <a:pPr/>
              <a:t>5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4BC832E-EA9F-4FCA-A4AD-0AB6D41ED2DE}" type="slidenum">
              <a:rPr lang="en-US"/>
              <a:pPr/>
              <a:t>16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F692A58-894C-4F78-A143-056B9C1F25D4}" type="slidenum">
              <a:rPr lang="en-US"/>
              <a:pPr/>
              <a:t>17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1C333BC-C52C-4AE7-A06E-E0A84701327F}" type="slidenum">
              <a:rPr lang="en-US"/>
              <a:pPr/>
              <a:t>18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1C634A-AFDF-449E-AC9E-530D29CAEF68}" type="slidenum">
              <a:rPr lang="en-US"/>
              <a:pPr/>
              <a:t>19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1FBF84-1E3F-4E16-8C62-2851CA5CD1F6}" type="slidenum">
              <a:rPr lang="en-US"/>
              <a:pPr/>
              <a:t>27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34BBC1C-B19C-461A-A551-4FFA96E0F331}" type="slidenum">
              <a:rPr lang="en-US"/>
              <a:pPr/>
              <a:t>28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1BFBB12-8821-4EE4-A10F-2E84408B364E}" type="slidenum">
              <a:rPr lang="en-US"/>
              <a:pPr/>
              <a:t>29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9710F70-2826-4077-B04D-E9591F6AE9A6}" type="slidenum">
              <a:rPr lang="en-US"/>
              <a:pPr/>
              <a:t>38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DD2B35-C76B-4553-A45E-46E9399B5D5D}" type="slidenum">
              <a:rPr lang="en-US"/>
              <a:pPr/>
              <a:t>40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6B6EE4C-31DF-4B82-936A-DE93DE694E40}" type="slidenum">
              <a:rPr lang="en-US"/>
              <a:pPr/>
              <a:t>41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4988"/>
            <a:ext cx="5026025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240EE6F-316A-4D9B-B4BA-3542EFD09BBA}" type="slidenum">
              <a:rPr lang="en-US"/>
              <a:pPr/>
              <a:t>6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C8C8C0D-AB1F-43CF-B827-E573DF95A24F}" type="slidenum">
              <a:rPr lang="en-US"/>
              <a:pPr/>
              <a:t>42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C369552-3391-4289-9992-E3A7CA1BFF84}" type="slidenum">
              <a:rPr lang="en-US"/>
              <a:pPr/>
              <a:t>43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4988"/>
            <a:ext cx="5026025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EC37CC-D0CC-499D-8172-5B70AFF1EF65}" type="slidenum">
              <a:rPr lang="en-US"/>
              <a:pPr/>
              <a:t>44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4988"/>
            <a:ext cx="5026025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756869F-5D2A-4580-BFC1-910B2F229C4E}" type="slidenum">
              <a:rPr lang="en-US"/>
              <a:pPr/>
              <a:t>45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4988"/>
            <a:ext cx="5026025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30031B9-5211-4441-B1B0-A3041F95B5AE}" type="slidenum">
              <a:rPr lang="en-US"/>
              <a:pPr/>
              <a:t>46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4988"/>
            <a:ext cx="5026025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1C7540F-AE49-475D-85CD-BD6BADB00810}" type="slidenum">
              <a:rPr lang="en-US"/>
              <a:pPr/>
              <a:t>47</a:t>
            </a:fld>
            <a:endParaRPr lang="en-US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4988"/>
            <a:ext cx="5026025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CD7B772-2219-4DC1-809C-D1A963500F99}" type="slidenum">
              <a:rPr lang="en-US"/>
              <a:pPr/>
              <a:t>48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DC70A6B-589C-42AB-A0E0-B02CA49F7AAB}" type="slidenum">
              <a:rPr lang="en-US"/>
              <a:pPr/>
              <a:t>49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A5FBAC8-32D9-45FE-9646-325F1302FE38}" type="slidenum">
              <a:rPr lang="en-US"/>
              <a:pPr/>
              <a:t>50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AA5534A-8670-4C5E-BB9C-7C33D1B1C6B2}" type="slidenum">
              <a:rPr lang="en-US"/>
              <a:pPr/>
              <a:t>53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2EC7605-3E28-4EAD-B0B6-37A3E25A0279}" type="slidenum">
              <a:rPr lang="en-US"/>
              <a:pPr/>
              <a:t>9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2A26AEF-1DC7-4BB5-8CD3-894126B8E1E2}" type="slidenum">
              <a:rPr lang="en-US"/>
              <a:pPr/>
              <a:t>54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DE9F071-65D6-4494-995F-1CE26265B838}" type="slidenum">
              <a:rPr lang="en-US"/>
              <a:pPr/>
              <a:t>55</a:t>
            </a:fld>
            <a:endParaRPr 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615B9E8-1A8C-491B-A9BF-59ED2595C615}" type="slidenum">
              <a:rPr lang="en-US"/>
              <a:pPr/>
              <a:t>56</a:t>
            </a:fld>
            <a:endParaRPr lang="en-U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4988"/>
            <a:ext cx="5026025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261308-0B6D-4C50-9123-ABB4A37C1595}" type="slidenum">
              <a:rPr lang="en-US"/>
              <a:pPr/>
              <a:t>57</a:t>
            </a:fld>
            <a:endParaRPr 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4988"/>
            <a:ext cx="5026025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7B46107-73B2-4DD4-9CD2-B871F6802AE8}" type="slidenum">
              <a:rPr lang="en-US"/>
              <a:pPr/>
              <a:t>58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4988"/>
            <a:ext cx="5026025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EEE8A52-C9BF-4A34-93B7-1E594C9E28A4}" type="slidenum">
              <a:rPr lang="en-US"/>
              <a:pPr/>
              <a:t>59</a:t>
            </a:fld>
            <a:endParaRPr 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4988"/>
            <a:ext cx="5026025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561791C-28D2-4EDA-B1A6-E3D3FEAB787A}" type="slidenum">
              <a:rPr lang="en-US"/>
              <a:pPr/>
              <a:t>60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4988"/>
            <a:ext cx="5026025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F92BE8-2BDA-4958-938D-24C5919289F8}" type="slidenum">
              <a:rPr lang="en-US"/>
              <a:pPr/>
              <a:t>62</a:t>
            </a:fld>
            <a:endParaRPr lang="en-US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4988"/>
            <a:ext cx="5026025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CED666B-1BD2-4CCB-A524-A88C756260DE}" type="slidenum">
              <a:rPr lang="en-US"/>
              <a:pPr/>
              <a:t>71</a:t>
            </a:fld>
            <a:endParaRPr lang="en-US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4988"/>
            <a:ext cx="5026025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40F1146-B800-4E57-84EB-426EECD0B08A}" type="slidenum">
              <a:rPr lang="en-US"/>
              <a:pPr/>
              <a:t>72</a:t>
            </a:fld>
            <a:endParaRPr lang="en-US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4988"/>
            <a:ext cx="5026025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FEBFF7E-3DC0-4C12-BD7F-E879CBA89FBF}" type="slidenum">
              <a:rPr lang="en-US"/>
              <a:pPr/>
              <a:t>10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6AFE4DE-AD08-4735-9518-6C0856E6A1EF}" type="slidenum">
              <a:rPr lang="en-US"/>
              <a:pPr/>
              <a:t>74</a:t>
            </a:fld>
            <a:endParaRPr lang="en-US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4988"/>
            <a:ext cx="5026025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1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8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585B78-9F62-4088-9B37-89765C8BB47A}" type="slidenum">
              <a:rPr lang="en-US"/>
              <a:pPr/>
              <a:t>118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3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1FB40C-BA3F-4A7C-891B-4FAC37B8E647}" type="slidenum">
              <a:rPr lang="en-US"/>
              <a:pPr/>
              <a:t>122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85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B63310F-5EFE-4A4E-9492-F09470FF253F}" type="slidenum">
              <a:rPr lang="en-US"/>
              <a:pPr/>
              <a:t>123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1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A5E695-A8B2-4D33-A1A6-29AF11BB2CEE}" type="slidenum">
              <a:rPr lang="en-US"/>
              <a:pPr/>
              <a:t>128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BE4F51-94BD-4756-AE44-1C4D53C4568B}" type="slidenum">
              <a:rPr lang="en-US"/>
              <a:pPr/>
              <a:t>11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EF2EB72-8320-42E7-91B4-27F3A914B5C6}" type="slidenum">
              <a:rPr lang="en-US"/>
              <a:pPr/>
              <a:t>12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DA7CFC0-44EF-4C90-81A1-D6B1C7F805A7}" type="slidenum">
              <a:rPr lang="en-US"/>
              <a:pPr/>
              <a:t>13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89792C4-97DB-4BAC-8A77-280FE7516D47}" type="slidenum">
              <a:rPr lang="en-US"/>
              <a:pPr/>
              <a:t>14</a:t>
            </a:fld>
            <a:endParaRPr 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D0F319-FBAC-43FA-8730-E9579604786C}" type="slidenum">
              <a:rPr lang="en-US"/>
              <a:pPr/>
              <a:t>15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4B7E7F-DB23-4C23-BE65-236BC6682485}" type="datetime1">
              <a:rPr lang="en-US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5B74F-FF2F-482B-A548-8DAD492D82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0576C6-512D-479E-B82A-514D74108406}" type="datetime1">
              <a:rPr lang="en-US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02E60-E0AD-45F3-BC6A-721199BC86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92669-A778-4CFA-B844-5DE2B7853D08}" type="datetime1">
              <a:rPr lang="en-US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392C45-37E4-4A8B-8097-5F54F93B68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4480B2-3074-4141-9C26-395D7413712A}" type="datetime1">
              <a:rPr lang="en-US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B69DB-579C-46D2-8DD7-54F0BC2592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66B09B-740B-4A93-82B4-F44B308BB3BA}" type="datetime1">
              <a:rPr lang="en-US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5064C-E363-4576-9194-9676F79664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C758DB-9DC0-4047-8215-207C83D139E6}" type="datetime1">
              <a:rPr lang="en-US"/>
              <a:pPr/>
              <a:t>11/5/2012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E9B1C4-D2DC-42DA-B77C-0605A190EE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CFA6FA-DEA3-409D-B8D7-E0B78337592D}" type="datetime1">
              <a:rPr lang="en-US"/>
              <a:pPr/>
              <a:t>11/5/2012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7E92F-13D4-4FA2-9593-6157CFD17C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77D8B-382E-4D77-8928-2A7D3CD9185E}" type="datetime1">
              <a:rPr lang="en-US"/>
              <a:pPr/>
              <a:t>11/5/2012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D63D46-66EF-4CA6-A4FF-4400B15E02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26DBF0-CAC5-40E6-AB81-6B4815E75536}" type="datetime1">
              <a:rPr lang="en-US"/>
              <a:pPr/>
              <a:t>11/5/2012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20FD9-083C-4B75-B24C-7DE4BF864A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1AA004-3F38-4ADF-9372-59E1E4153E94}" type="datetime1">
              <a:rPr lang="en-US"/>
              <a:pPr/>
              <a:t>11/5/2012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87407-3C66-4E11-B4A0-EE6C2F2D89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BDD773-D444-4AC3-AE0E-2F6F1A88BEF7}" type="datetime1">
              <a:rPr lang="en-US"/>
              <a:pPr/>
              <a:t>11/5/2012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D16718-02DF-404B-8BA1-8E61270D97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385EC68B-DE9B-49D8-8F4F-23787BE9FD5D}" type="datetime1">
              <a:rPr lang="en-US"/>
              <a:pPr/>
              <a:t>11/5/2012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C615C372-4F1E-4078-A19A-963E3C6FDFDB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2" descr="http://www.wineskinsentertainment.com/images/Netflix_4C_White_Logo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2400" y="6234113"/>
            <a:ext cx="10668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pitchFamily="-111" charset="-128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-111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-111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-111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-11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-11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-11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-11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-111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pitchFamily="-111" charset="-128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pitchFamily="-111" charset="-128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pitchFamily="-111" charset="-128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pitchFamily="-111" charset="-128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pitchFamily="-11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smtClean="0"/>
              <a:t>Reference Guide on our</a:t>
            </a:r>
            <a:br>
              <a:rPr lang="en-US" sz="3200" smtClean="0"/>
            </a:br>
            <a:r>
              <a:rPr lang="en-US" sz="4000" smtClean="0"/>
              <a:t>Freedom &amp; Responsibility </a:t>
            </a:r>
            <a:br>
              <a:rPr lang="en-US" sz="4000" smtClean="0"/>
            </a:br>
            <a:r>
              <a:rPr lang="en-US" sz="4000" smtClean="0"/>
              <a:t>Culture </a:t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smtClean="0">
                <a:solidFill>
                  <a:srgbClr val="898989"/>
                </a:solidFill>
              </a:rPr>
              <a:t>These slides are meant for reading,</a:t>
            </a:r>
          </a:p>
          <a:p>
            <a:pPr>
              <a:spcBef>
                <a:spcPct val="0"/>
              </a:spcBef>
            </a:pPr>
            <a:r>
              <a:rPr lang="en-US" smtClean="0">
                <a:solidFill>
                  <a:srgbClr val="898989"/>
                </a:solidFill>
              </a:rPr>
              <a:t>rather than presenting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72376-B945-4466-931F-5E2979FF0228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4419600" y="990600"/>
            <a:ext cx="3581400" cy="19653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latin typeface="Calibri" pitchFamily="34" charset="0"/>
              </a:rPr>
              <a:t>You make wise decisions (people, technical, business, and creative) despite ambiguity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identify root causes, and get beyond treating symptoms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think strategically, and can articulate what you are, </a:t>
            </a:r>
            <a:r>
              <a:rPr lang="en-US" sz="2000" i="1">
                <a:latin typeface="Calibri" pitchFamily="34" charset="0"/>
              </a:rPr>
              <a:t>and are not</a:t>
            </a:r>
            <a:r>
              <a:rPr lang="en-US" sz="2000">
                <a:latin typeface="Calibri" pitchFamily="34" charset="0"/>
              </a:rPr>
              <a:t>, trying to do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smartly separate what must be done well now, and what can be improved later 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52609-4232-490A-BD4D-7AD26BB7CBF4}" type="slidenum">
              <a:rPr lang="en-US"/>
              <a:pPr/>
              <a:t>10</a:t>
            </a:fld>
            <a:endParaRPr lang="en-US"/>
          </a:p>
        </p:txBody>
      </p:sp>
      <p:sp>
        <p:nvSpPr>
          <p:cNvPr id="27652" name="TextBox 3"/>
          <p:cNvSpPr txBox="1">
            <a:spLocks noChangeArrowheads="1"/>
          </p:cNvSpPr>
          <p:nvPr/>
        </p:nvSpPr>
        <p:spPr bwMode="auto">
          <a:xfrm>
            <a:off x="838200" y="2362200"/>
            <a:ext cx="22304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Calibri" pitchFamily="34" charset="0"/>
              </a:rPr>
              <a:t>Judgment</a:t>
            </a:r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Compensation Not Dependent </a:t>
            </a:r>
            <a:br>
              <a:rPr lang="en-US" sz="4000" smtClean="0"/>
            </a:br>
            <a:r>
              <a:rPr lang="en-US" sz="4000" smtClean="0"/>
              <a:t>on Netflix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mtClean="0"/>
              <a:t>Whether Netflix is prospering or floundering, we pay at the top of the market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i.e., sports teams with losing records still pay talent the market rate</a:t>
            </a:r>
          </a:p>
          <a:p>
            <a:pPr>
              <a:lnSpc>
                <a:spcPct val="90000"/>
              </a:lnSpc>
            </a:pPr>
            <a:r>
              <a:rPr lang="en-US" smtClean="0"/>
              <a:t>Employees can choose how much they want to link their economic destiny to Netflix success or failure by deciding how much Netflix stock or stock options they want to own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8F9B6-8DE4-42CA-B4EB-278AC850CB33}" type="slidenum">
              <a:rPr lang="en-US"/>
              <a:pPr/>
              <a:t>100</a:t>
            </a:fld>
            <a:endParaRPr lang="en-US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Bad Ideas</a:t>
            </a:r>
          </a:p>
        </p:txBody>
      </p:sp>
      <p:sp>
        <p:nvSpPr>
          <p:cNvPr id="159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Manager sets pay at Nth percentile of title-linked compensation data</a:t>
            </a:r>
          </a:p>
          <a:p>
            <a:pPr lvl="1"/>
            <a:r>
              <a:rPr lang="en-US" smtClean="0"/>
              <a:t>The “Major League Pitcher” problem</a:t>
            </a:r>
          </a:p>
          <a:p>
            <a:r>
              <a:rPr lang="en-US" smtClean="0"/>
              <a:t>Manager cares about internal parity instead of external market value</a:t>
            </a:r>
          </a:p>
          <a:p>
            <a:pPr lvl="1"/>
            <a:r>
              <a:rPr lang="en-US" smtClean="0"/>
              <a:t>Fairness in comp is being true to the market</a:t>
            </a:r>
          </a:p>
          <a:p>
            <a:r>
              <a:rPr lang="en-US" smtClean="0"/>
              <a:t>Manager gives everyone a 4% raise</a:t>
            </a:r>
          </a:p>
          <a:p>
            <a:pPr lvl="1"/>
            <a:r>
              <a:rPr lang="en-US" smtClean="0"/>
              <a:t>Very unlikely to reflect the market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91C4D-740C-4261-853D-86BA0D3E6809}" type="slidenum">
              <a:rPr lang="en-US"/>
              <a:pPr/>
              <a:t>101</a:t>
            </a:fld>
            <a:endParaRPr lang="en-US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When Top of Market Comp </a:t>
            </a:r>
            <a:br>
              <a:rPr lang="en-US" sz="4000" smtClean="0"/>
            </a:br>
            <a:r>
              <a:rPr lang="en-US" sz="4000" smtClean="0"/>
              <a:t>Done Right...</a:t>
            </a:r>
          </a:p>
        </p:txBody>
      </p:sp>
      <p:sp>
        <p:nvSpPr>
          <p:cNvPr id="160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Nearly all ex-employees will take a step down in comp for their next job</a:t>
            </a:r>
          </a:p>
          <a:p>
            <a:r>
              <a:rPr lang="en-US" smtClean="0"/>
              <a:t>We will rarely counter with higher comp when someone is voluntarily leaving because we have already moved comp to our max for that person</a:t>
            </a:r>
          </a:p>
          <a:p>
            <a:r>
              <a:rPr lang="en-US" smtClean="0"/>
              <a:t>Employees will feel they are getting paid well relative to their other options in the market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72F0C-6B6C-49A5-B2C5-344558FAC367}" type="slidenum">
              <a:rPr lang="en-US"/>
              <a:pPr/>
              <a:t>102</a:t>
            </a:fld>
            <a:endParaRPr lang="en-US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Versus Traditional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mtClean="0"/>
              <a:t>Traditional model is good prior year earns a raise, independent of market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Problem is employees can get materially under- or over-paid relative to the market, over time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When materially under-paid, employees switch firms to take advantage of market-based pay on hiring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When materially over-paid, employees are trapped in current firm</a:t>
            </a:r>
          </a:p>
          <a:p>
            <a:pPr>
              <a:lnSpc>
                <a:spcPct val="90000"/>
              </a:lnSpc>
            </a:pPr>
            <a:r>
              <a:rPr lang="en-US" smtClean="0"/>
              <a:t>Consistent market-based pay is better model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F7858-D537-4E96-963B-C185C1191D13}" type="slidenum">
              <a:rPr lang="en-US"/>
              <a:pPr/>
              <a:t>103</a:t>
            </a:fld>
            <a:endParaRPr lang="en-US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Employee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000" smtClean="0"/>
              <a:t>It’s pretty ingrained in our society that the size of one’s raise is the indicator of how well one did the prior year – but at Netflix there are other factors too – namely, the outside market</a:t>
            </a:r>
          </a:p>
          <a:p>
            <a:pPr>
              <a:lnSpc>
                <a:spcPct val="80000"/>
              </a:lnSpc>
            </a:pPr>
            <a:r>
              <a:rPr lang="en-US" sz="3000" smtClean="0"/>
              <a:t>In our model, employee success is big factor in comp because it influences market value</a:t>
            </a:r>
          </a:p>
          <a:p>
            <a:pPr lvl="1">
              <a:lnSpc>
                <a:spcPct val="80000"/>
              </a:lnSpc>
            </a:pPr>
            <a:r>
              <a:rPr lang="en-US" sz="2600" smtClean="0"/>
              <a:t>In particular, how much we would pay to keep the person</a:t>
            </a:r>
          </a:p>
          <a:p>
            <a:pPr lvl="1">
              <a:lnSpc>
                <a:spcPct val="80000"/>
              </a:lnSpc>
            </a:pPr>
            <a:r>
              <a:rPr lang="en-US" sz="2600" smtClean="0"/>
              <a:t>But employee success is not the only factor in comp, so the linkage of prior year performance to raise size is weak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EBD22-B4C8-48A9-8C0F-5949124FF2AE}" type="slidenum">
              <a:rPr lang="en-US"/>
              <a:pPr/>
              <a:t>104</a:t>
            </a:fld>
            <a:endParaRPr lang="en-US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Good For Each Employee to Understand Their Market Value</a:t>
            </a:r>
          </a:p>
        </p:txBody>
      </p:sp>
      <p:sp>
        <p:nvSpPr>
          <p:cNvPr id="163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It a healthy idea, not a traitorous idea, to understand what other firms would pay you, by interviewing and talking to peers at other companies</a:t>
            </a:r>
          </a:p>
          <a:p>
            <a:pPr lvl="1"/>
            <a:r>
              <a:rPr lang="en-US" smtClean="0"/>
              <a:t>Talk with your manager about what you find</a:t>
            </a:r>
          </a:p>
          <a:p>
            <a:pPr lvl="1"/>
            <a:r>
              <a:rPr lang="en-US" smtClean="0"/>
              <a:t>Minor exception: interviewing with groups that directly compete with Netflix, because their motive is in part confidential information</a:t>
            </a:r>
          </a:p>
          <a:p>
            <a:pPr lvl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FAFE2-8BC1-45C7-8025-F315B2C31C83}" type="slidenum">
              <a:rPr lang="en-US"/>
              <a:pPr/>
              <a:t>105</a:t>
            </a:fld>
            <a:endParaRPr lang="en-US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smtClean="0"/>
              <a:t>Big salary is the </a:t>
            </a:r>
            <a:r>
              <a:rPr lang="en-US" sz="3000" b="1" smtClean="0">
                <a:solidFill>
                  <a:srgbClr val="00B050"/>
                </a:solidFill>
              </a:rPr>
              <a:t>most efficient </a:t>
            </a:r>
            <a:r>
              <a:rPr lang="en-US" sz="3000" smtClean="0"/>
              <a:t>form of comp </a:t>
            </a:r>
          </a:p>
          <a:p>
            <a:pPr lvl="1"/>
            <a:r>
              <a:rPr lang="en-US" sz="2600" smtClean="0"/>
              <a:t>Most motivating for any given expense level</a:t>
            </a:r>
          </a:p>
          <a:p>
            <a:pPr lvl="1"/>
            <a:r>
              <a:rPr lang="en-US" sz="2600" smtClean="0"/>
              <a:t>No bonuses – just include in salary – so much simpler</a:t>
            </a:r>
          </a:p>
          <a:p>
            <a:pPr lvl="1"/>
            <a:r>
              <a:rPr lang="en-US" sz="2600" smtClean="0"/>
              <a:t>No free stock options – just big salary</a:t>
            </a:r>
          </a:p>
          <a:p>
            <a:pPr lvl="1"/>
            <a:r>
              <a:rPr lang="en-US" sz="2600" smtClean="0"/>
              <a:t>Great health plan options, but high employee co-pay</a:t>
            </a:r>
          </a:p>
          <a:p>
            <a:pPr lvl="1"/>
            <a:r>
              <a:rPr lang="en-US" sz="2600" smtClean="0"/>
              <a:t>No philanthropic match</a:t>
            </a:r>
          </a:p>
          <a:p>
            <a:pPr lvl="1"/>
            <a:r>
              <a:rPr lang="en-US" sz="2600" smtClean="0"/>
              <a:t>Instead, </a:t>
            </a:r>
            <a:r>
              <a:rPr lang="en-US" sz="2600" b="1" smtClean="0">
                <a:solidFill>
                  <a:srgbClr val="00B050"/>
                </a:solidFill>
              </a:rPr>
              <a:t>put all that expense into big salaries</a:t>
            </a:r>
          </a:p>
          <a:p>
            <a:pPr lvl="1"/>
            <a:r>
              <a:rPr lang="en-US" sz="2600" smtClean="0"/>
              <a:t>Give people big salaries, and the freedom to spend as they think best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D5E58-7BF9-4C9D-8A45-F321826F6B44}" type="slidenum">
              <a:rPr lang="en-US"/>
              <a:pPr/>
              <a:t>106</a:t>
            </a:fld>
            <a:endParaRPr lang="en-US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Optional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000" smtClean="0"/>
              <a:t>Employees can request to trade salary for stock options, if they wish</a:t>
            </a:r>
          </a:p>
          <a:p>
            <a:pPr>
              <a:lnSpc>
                <a:spcPct val="80000"/>
              </a:lnSpc>
            </a:pPr>
            <a:r>
              <a:rPr lang="en-US" sz="3000" smtClean="0"/>
              <a:t>The options are fully vested, granted monthly, and cost employees in pre-tax salary approximately half of what such an option would cost in the open market</a:t>
            </a:r>
          </a:p>
          <a:p>
            <a:pPr>
              <a:lnSpc>
                <a:spcPct val="80000"/>
              </a:lnSpc>
            </a:pPr>
            <a:r>
              <a:rPr lang="en-US" sz="3000" smtClean="0"/>
              <a:t>Options ultimately valuable only if Netflix stock climbs over the next 10 years</a:t>
            </a:r>
          </a:p>
          <a:p>
            <a:pPr>
              <a:lnSpc>
                <a:spcPct val="80000"/>
              </a:lnSpc>
            </a:pPr>
            <a:r>
              <a:rPr lang="en-US" sz="3000" smtClean="0"/>
              <a:t>Investing in Netflix stock or stock options lets one participate in Netflix success or failure at whatever level is comfortable for employee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391FD-9B10-457F-A08A-790D99DFC6CA}" type="slidenum">
              <a:rPr lang="en-US"/>
              <a:pPr/>
              <a:t>107</a:t>
            </a:fld>
            <a:endParaRPr lang="en-US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70C0"/>
                </a:solidFill>
              </a:rPr>
              <a:t>Seven Aspects of our Culture</a:t>
            </a:r>
          </a:p>
        </p:txBody>
      </p:sp>
      <p:sp>
        <p:nvSpPr>
          <p:cNvPr id="166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High Performance </a:t>
            </a:r>
          </a:p>
          <a:p>
            <a:r>
              <a:rPr lang="en-US" smtClean="0"/>
              <a:t>Values are what we Value</a:t>
            </a:r>
          </a:p>
          <a:p>
            <a:r>
              <a:rPr lang="en-US" smtClean="0"/>
              <a:t>Freedom &amp; Responsibility</a:t>
            </a:r>
          </a:p>
          <a:p>
            <a:r>
              <a:rPr lang="en-US" smtClean="0"/>
              <a:t>Context, not Control</a:t>
            </a:r>
          </a:p>
          <a:p>
            <a:r>
              <a:rPr lang="en-US" smtClean="0"/>
              <a:t>Highly Aligned, Loosely Coupled</a:t>
            </a:r>
          </a:p>
          <a:p>
            <a:r>
              <a:rPr lang="en-US" smtClean="0"/>
              <a:t>Pay Top of Market</a:t>
            </a:r>
          </a:p>
          <a:p>
            <a:r>
              <a:rPr lang="en-US" smtClean="0">
                <a:solidFill>
                  <a:srgbClr val="0070C0"/>
                </a:solidFill>
              </a:rPr>
              <a:t>Promotions &amp; Development 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06680-9583-470D-B9CB-7397E6A531A7}" type="slidenum">
              <a:rPr lang="en-US"/>
              <a:pPr/>
              <a:t>108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In some time periods, in some groups, there will be lots of opportunity and growth at Netflix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898989"/>
                </a:solidFill>
              </a:rPr>
              <a:t>Some people, through both luck and talent, will have extraordinary career growth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610AD-7C31-4297-865E-56B86597C47B}" type="slidenum">
              <a:rPr lang="en-US"/>
              <a:pPr/>
              <a:t>109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3C4F-DC25-4F09-8582-B031345E2D34}" type="slidenum">
              <a:rPr lang="en-US"/>
              <a:pPr/>
              <a:t>11</a:t>
            </a:fld>
            <a:endParaRPr lang="en-US"/>
          </a:p>
        </p:txBody>
      </p:sp>
      <p:sp>
        <p:nvSpPr>
          <p:cNvPr id="29699" name="TextBox 3"/>
          <p:cNvSpPr txBox="1">
            <a:spLocks noChangeArrowheads="1"/>
          </p:cNvSpPr>
          <p:nvPr/>
        </p:nvSpPr>
        <p:spPr bwMode="auto">
          <a:xfrm>
            <a:off x="838200" y="2362200"/>
            <a:ext cx="34877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Calibri" pitchFamily="34" charset="0"/>
              </a:rPr>
              <a:t>Communication</a:t>
            </a:r>
            <a:endParaRPr lang="en-US">
              <a:latin typeface="Calibri" pitchFamily="34" charset="0"/>
            </a:endParaRPr>
          </a:p>
        </p:txBody>
      </p:sp>
      <p:sp>
        <p:nvSpPr>
          <p:cNvPr id="29700" name="Rectangle 2"/>
          <p:cNvSpPr>
            <a:spLocks noChangeArrowheads="1"/>
          </p:cNvSpPr>
          <p:nvPr/>
        </p:nvSpPr>
        <p:spPr bwMode="auto">
          <a:xfrm>
            <a:off x="4419600" y="990600"/>
            <a:ext cx="3581400" cy="19653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latin typeface="Calibri" pitchFamily="34" charset="0"/>
              </a:rPr>
              <a:t>You listen well, instead of reacting fast, so you can better understand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are concise and articulate in speech and writing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treat people with respect independent of their status or disagreement with you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maintain calm poise in stressful situations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Baseball Analogy: Minors to Majors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000" smtClean="0"/>
              <a:t>Very talented people usually get to move up, but only true for the very talented</a:t>
            </a:r>
          </a:p>
          <a:p>
            <a:pPr>
              <a:lnSpc>
                <a:spcPct val="80000"/>
              </a:lnSpc>
            </a:pPr>
            <a:r>
              <a:rPr lang="en-US" sz="3000" smtClean="0"/>
              <a:t>Some luck in terms of what positions open up and what the competition is</a:t>
            </a:r>
          </a:p>
          <a:p>
            <a:pPr>
              <a:lnSpc>
                <a:spcPct val="80000"/>
              </a:lnSpc>
            </a:pPr>
            <a:r>
              <a:rPr lang="en-US" sz="3000" smtClean="0"/>
              <a:t>Some people move to other teams to get the opportunity they want</a:t>
            </a:r>
          </a:p>
          <a:p>
            <a:pPr>
              <a:lnSpc>
                <a:spcPct val="80000"/>
              </a:lnSpc>
            </a:pPr>
            <a:r>
              <a:rPr lang="en-US" sz="3000" smtClean="0"/>
              <a:t>Great teams keep their best talent</a:t>
            </a:r>
          </a:p>
          <a:p>
            <a:pPr>
              <a:lnSpc>
                <a:spcPct val="80000"/>
              </a:lnSpc>
            </a:pPr>
            <a:r>
              <a:rPr lang="en-US" sz="3000" smtClean="0"/>
              <a:t>Some minor league players keep playing even though they don’t move up because they love the game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F46D4-B751-4C72-AE49-CB4914E506B7}" type="slidenum">
              <a:rPr lang="en-US"/>
              <a:pPr/>
              <a:t>110</a:t>
            </a:fld>
            <a:endParaRPr lang="en-US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Netflix Doesn’t Have to be for Life</a:t>
            </a:r>
          </a:p>
        </p:txBody>
      </p:sp>
      <p:sp>
        <p:nvSpPr>
          <p:cNvPr id="16998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 some times, in some groups, there may not be enough growth opportunity for everyone </a:t>
            </a:r>
          </a:p>
          <a:p>
            <a:r>
              <a:rPr lang="en-US" smtClean="0"/>
              <a:t>In which case we should celebrate someone leaving for a bigger job that we didn’t have available to offer them</a:t>
            </a:r>
          </a:p>
          <a:p>
            <a:r>
              <a:rPr lang="en-US" smtClean="0"/>
              <a:t>If that is what the person prefers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03A8E-223C-4267-928E-A103A44DC4E5}" type="slidenum">
              <a:rPr lang="en-US"/>
              <a:pPr/>
              <a:t>111</a:t>
            </a:fld>
            <a:endParaRPr lang="en-US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Two Necessary Conditions </a:t>
            </a:r>
            <a:br>
              <a:rPr lang="en-US" sz="4000" smtClean="0"/>
            </a:br>
            <a:r>
              <a:rPr lang="en-US" sz="4000" smtClean="0"/>
              <a:t>for Promotion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 smtClean="0">
                <a:solidFill>
                  <a:srgbClr val="00B050"/>
                </a:solidFill>
              </a:rPr>
              <a:t>Job has to be big enough</a:t>
            </a:r>
          </a:p>
          <a:p>
            <a:pPr lvl="1">
              <a:lnSpc>
                <a:spcPct val="90000"/>
              </a:lnSpc>
            </a:pPr>
            <a:r>
              <a:rPr lang="en-US" sz="2600" smtClean="0"/>
              <a:t>We might have an incredible manager of something, but we don’t need a director of it because job isn’t big enough</a:t>
            </a:r>
          </a:p>
          <a:p>
            <a:pPr lvl="2">
              <a:lnSpc>
                <a:spcPct val="90000"/>
              </a:lnSpc>
            </a:pPr>
            <a:r>
              <a:rPr lang="en-US" sz="2200" smtClean="0"/>
              <a:t>If the incredible manager left, we would replace with manager, not with director</a:t>
            </a:r>
          </a:p>
          <a:p>
            <a:pPr>
              <a:lnSpc>
                <a:spcPct val="90000"/>
              </a:lnSpc>
            </a:pPr>
            <a:r>
              <a:rPr lang="en-US" sz="3000" smtClean="0">
                <a:solidFill>
                  <a:srgbClr val="00B050"/>
                </a:solidFill>
              </a:rPr>
              <a:t>Person has to be a superstar in current role</a:t>
            </a:r>
          </a:p>
          <a:p>
            <a:pPr lvl="1">
              <a:lnSpc>
                <a:spcPct val="90000"/>
              </a:lnSpc>
            </a:pPr>
            <a:r>
              <a:rPr lang="en-US" sz="2600" smtClean="0"/>
              <a:t>Could get the next level job here if applying from outside and we knew their talents well</a:t>
            </a:r>
          </a:p>
          <a:p>
            <a:pPr lvl="1">
              <a:lnSpc>
                <a:spcPct val="90000"/>
              </a:lnSpc>
            </a:pPr>
            <a:r>
              <a:rPr lang="en-US" sz="2600" smtClean="0"/>
              <a:t>Could get the next level job at peer firm that knew their talents well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36BC5-C3C3-48E8-A7D0-1A9A72E09F76}" type="slidenum">
              <a:rPr lang="en-US"/>
              <a:pPr/>
              <a:t>112</a:t>
            </a:fld>
            <a:endParaRPr lang="en-US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Timing</a:t>
            </a:r>
          </a:p>
        </p:txBody>
      </p:sp>
      <p:sp>
        <p:nvSpPr>
          <p:cNvPr id="172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If manager would promote employee to keep them if employee were thinking of leaving, manager should promote now, and not wait</a:t>
            </a:r>
          </a:p>
          <a:p>
            <a:r>
              <a:rPr lang="en-US" smtClean="0"/>
              <a:t>Both tests still have to be passed </a:t>
            </a:r>
          </a:p>
          <a:p>
            <a:pPr lvl="1"/>
            <a:r>
              <a:rPr lang="en-US" smtClean="0"/>
              <a:t>Job big enough </a:t>
            </a:r>
          </a:p>
          <a:p>
            <a:pPr lvl="1"/>
            <a:r>
              <a:rPr lang="en-US" smtClean="0"/>
              <a:t>Superstar in current role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10C60-B77D-4E5D-9C4D-0DFD872B35A0}" type="slidenum">
              <a:rPr lang="en-US"/>
              <a:pPr/>
              <a:t>113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Development</a:t>
            </a:r>
          </a:p>
        </p:txBody>
      </p:sp>
      <p:sp>
        <p:nvSpPr>
          <p:cNvPr id="173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develop people by giving them the opportunity to develop themselves, by surrounding them with stunning colleagues and giving them big challenges to work on</a:t>
            </a:r>
          </a:p>
          <a:p>
            <a:pPr lvl="1"/>
            <a:r>
              <a:rPr lang="en-US" smtClean="0"/>
              <a:t>Mediocre colleagues or unchallenging work is what kills progress of a person’s skills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39DF-7622-430A-813C-D1C933DFC048}" type="slidenum">
              <a:rPr lang="en-US"/>
              <a:pPr/>
              <a:t>114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Development</a:t>
            </a:r>
          </a:p>
        </p:txBody>
      </p:sp>
      <p:sp>
        <p:nvSpPr>
          <p:cNvPr id="174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Formalized development is rarely effective, and we don’t try to do it</a:t>
            </a:r>
          </a:p>
          <a:p>
            <a:pPr lvl="1"/>
            <a:r>
              <a:rPr lang="en-US" smtClean="0"/>
              <a:t>E.g. Courses, mentor assignment, rotation around a firm, multi-year career paths, etc. </a:t>
            </a:r>
          </a:p>
          <a:p>
            <a:r>
              <a:rPr lang="en-US" smtClean="0"/>
              <a:t>High performance people are generally self-improving through experience, observation, introspection, reading and discussion</a:t>
            </a:r>
          </a:p>
          <a:p>
            <a:pPr lvl="1"/>
            <a:r>
              <a:rPr lang="en-US" smtClean="0"/>
              <a:t>As long as they have stunning colleagues and big challenges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8806E-D687-4BA6-B77A-BE7F34A2500A}" type="slidenum">
              <a:rPr lang="en-US"/>
              <a:pPr/>
              <a:t>115</a:t>
            </a:fld>
            <a:endParaRPr lang="en-US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24800" cy="1527175"/>
          </a:xfrm>
        </p:spPr>
        <p:txBody>
          <a:bodyPr>
            <a:normAutofit/>
          </a:bodyPr>
          <a:lstStyle/>
          <a:p>
            <a:r>
              <a:rPr lang="en-US" sz="4000" smtClean="0"/>
              <a:t>Individuals should manage their own career paths, and not rely on a corporation for planning their careers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898989"/>
                </a:solidFill>
              </a:rPr>
              <a:t>Like retirement planning – safer as individual responsibility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7E878-3B58-44A9-82BC-20767AE0A521}" type="slidenum">
              <a:rPr lang="en-US"/>
              <a:pPr/>
              <a:t>116</a:t>
            </a:fld>
            <a:endParaRPr lang="en-US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24800" cy="1527175"/>
          </a:xfrm>
        </p:spPr>
        <p:txBody>
          <a:bodyPr>
            <a:normAutofit/>
          </a:bodyPr>
          <a:lstStyle/>
          <a:p>
            <a:r>
              <a:rPr lang="en-US" sz="4000" smtClean="0"/>
              <a:t>Individual’s economic security is based upon their </a:t>
            </a:r>
            <a:br>
              <a:rPr lang="en-US" sz="4000" smtClean="0"/>
            </a:br>
            <a:r>
              <a:rPr lang="en-US" sz="4000" smtClean="0"/>
              <a:t>skills and reputation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898989"/>
                </a:solidFill>
              </a:rPr>
              <a:t>We try hard to consistently provide opportunity to grow both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1DEA9-1B46-4B4C-B433-FEC52E653CBE}" type="slidenum">
              <a:rPr lang="en-US"/>
              <a:pPr/>
              <a:t>117</a:t>
            </a:fld>
            <a:endParaRPr lang="en-US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70C0"/>
                </a:solidFill>
              </a:rPr>
              <a:t>Seven Aspects of our Culture</a:t>
            </a:r>
          </a:p>
        </p:txBody>
      </p:sp>
      <p:sp>
        <p:nvSpPr>
          <p:cNvPr id="177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Values are what we Value</a:t>
            </a:r>
          </a:p>
          <a:p>
            <a:r>
              <a:rPr lang="en-US" smtClean="0"/>
              <a:t>High Performance </a:t>
            </a:r>
          </a:p>
          <a:p>
            <a:r>
              <a:rPr lang="en-US" smtClean="0"/>
              <a:t>Freedom &amp; Responsibility</a:t>
            </a:r>
          </a:p>
          <a:p>
            <a:r>
              <a:rPr lang="en-US" smtClean="0"/>
              <a:t>Context, not Control</a:t>
            </a:r>
          </a:p>
          <a:p>
            <a:r>
              <a:rPr lang="en-US" smtClean="0"/>
              <a:t>Highly Aligned, Loosely Coupled</a:t>
            </a:r>
          </a:p>
          <a:p>
            <a:r>
              <a:rPr lang="en-US" smtClean="0"/>
              <a:t>Pay Top of Market</a:t>
            </a:r>
          </a:p>
          <a:p>
            <a:r>
              <a:rPr lang="en-US" smtClean="0"/>
              <a:t>Promotions &amp; Development 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D453F-05B6-41F2-B347-2822C412633A}" type="slidenum">
              <a:rPr lang="en-US"/>
              <a:pPr/>
              <a:t>118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Why is culture important? </a:t>
            </a:r>
            <a:br>
              <a:rPr lang="en-US" sz="4000" smtClean="0"/>
            </a:br>
            <a:r>
              <a:rPr lang="en-US" sz="4000" smtClean="0"/>
              <a:t>What is our culture trying to support?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95B4C-5C1C-447C-A10B-59268FE9027E}" type="slidenum">
              <a:rPr lang="en-US"/>
              <a:pPr/>
              <a:t>119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FE61-F3D5-427A-8E0F-EFF4452E5E63}" type="slidenum">
              <a:rPr lang="en-US"/>
              <a:pPr/>
              <a:t>12</a:t>
            </a:fld>
            <a:endParaRPr lang="en-US"/>
          </a:p>
        </p:txBody>
      </p:sp>
      <p:sp>
        <p:nvSpPr>
          <p:cNvPr id="31747" name="TextBox 3"/>
          <p:cNvSpPr txBox="1">
            <a:spLocks noChangeArrowheads="1"/>
          </p:cNvSpPr>
          <p:nvPr/>
        </p:nvSpPr>
        <p:spPr bwMode="auto">
          <a:xfrm>
            <a:off x="838200" y="2362200"/>
            <a:ext cx="1627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Calibri" pitchFamily="34" charset="0"/>
              </a:rPr>
              <a:t>Impact</a:t>
            </a:r>
            <a:endParaRPr lang="en-US">
              <a:latin typeface="Calibri" pitchFamily="34" charset="0"/>
            </a:endParaRPr>
          </a:p>
        </p:txBody>
      </p:sp>
      <p:sp>
        <p:nvSpPr>
          <p:cNvPr id="31748" name="Rectangle 2"/>
          <p:cNvSpPr>
            <a:spLocks noChangeArrowheads="1"/>
          </p:cNvSpPr>
          <p:nvPr/>
        </p:nvSpPr>
        <p:spPr bwMode="auto">
          <a:xfrm>
            <a:off x="4419600" y="990600"/>
            <a:ext cx="3581400" cy="19653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latin typeface="Calibri" pitchFamily="34" charset="0"/>
              </a:rPr>
              <a:t>You accomplish amazing amounts of important work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demonstrate consistently strong performance so colleagues can rely upon you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focus on great results rather than on process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exhibit bias-to-action, and avoid analysis-paralysis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Culture is How a Firm Operates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What practices give Netflix the best chance of continuous success for many generations of technology and people?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AD611-ADE8-4421-9F42-AD0582485E5A}" type="slidenum">
              <a:rPr lang="en-US"/>
              <a:pPr/>
              <a:t>120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smtClean="0">
                <a:solidFill>
                  <a:srgbClr val="00B050"/>
                </a:solidFill>
              </a:rPr>
              <a:t>Continuous Success = </a:t>
            </a:r>
            <a:br>
              <a:rPr lang="en-US" sz="4000" smtClean="0">
                <a:solidFill>
                  <a:srgbClr val="00B050"/>
                </a:solidFill>
              </a:rPr>
            </a:br>
            <a:r>
              <a:rPr lang="en-US" sz="4000" smtClean="0"/>
              <a:t>Continuous growth in revenue, profits &amp; reputation</a:t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6328C-5FFB-45DC-8A98-777E45B88838}" type="slidenum">
              <a:rPr lang="en-US"/>
              <a:pPr/>
              <a:t>121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0425"/>
            <a:ext cx="8458200" cy="1470025"/>
          </a:xfrm>
        </p:spPr>
        <p:txBody>
          <a:bodyPr>
            <a:normAutofit/>
          </a:bodyPr>
          <a:lstStyle/>
          <a:p>
            <a:r>
              <a:rPr lang="en-US" sz="4000" smtClean="0"/>
              <a:t>Need a culture that supports </a:t>
            </a:r>
            <a:br>
              <a:rPr lang="en-US" sz="4000" smtClean="0"/>
            </a:br>
            <a:r>
              <a:rPr lang="en-US" sz="4000" b="1" smtClean="0">
                <a:solidFill>
                  <a:srgbClr val="FF0000"/>
                </a:solidFill>
              </a:rPr>
              <a:t>rapid innovation </a:t>
            </a:r>
            <a:r>
              <a:rPr lang="en-US" sz="4000" i="1" smtClean="0"/>
              <a:t>and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b="1" smtClean="0">
                <a:solidFill>
                  <a:srgbClr val="00B050"/>
                </a:solidFill>
              </a:rPr>
              <a:t>excellent execution</a:t>
            </a:r>
            <a:endParaRPr lang="en-US" sz="4000" smtClean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81CB2-9501-4F27-9FEA-C3E84EE5D428}" type="slidenum">
              <a:rPr lang="en-US"/>
              <a:pPr/>
              <a:t>122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0425"/>
            <a:ext cx="8458200" cy="1470025"/>
          </a:xfrm>
        </p:spPr>
        <p:txBody>
          <a:bodyPr>
            <a:normAutofit/>
          </a:bodyPr>
          <a:lstStyle/>
          <a:p>
            <a:r>
              <a:rPr lang="en-US" sz="4000" smtClean="0"/>
              <a:t>Need a culture that supports </a:t>
            </a:r>
            <a:br>
              <a:rPr lang="en-US" sz="4000" smtClean="0"/>
            </a:br>
            <a:r>
              <a:rPr lang="en-US" sz="4000" b="1" smtClean="0">
                <a:solidFill>
                  <a:srgbClr val="FF0000"/>
                </a:solidFill>
              </a:rPr>
              <a:t>rapid innovation </a:t>
            </a:r>
            <a:r>
              <a:rPr lang="en-US" sz="4000" i="1" smtClean="0"/>
              <a:t>and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b="1" smtClean="0">
                <a:solidFill>
                  <a:srgbClr val="00B050"/>
                </a:solidFill>
              </a:rPr>
              <a:t>excellent execution</a:t>
            </a:r>
            <a:endParaRPr lang="en-US" sz="4000" smtClean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4530B-F672-4FEF-A5F2-BC8E2802527F}" type="slidenum">
              <a:rPr lang="en-US"/>
              <a:pPr/>
              <a:t>123</a:t>
            </a:fld>
            <a:endParaRPr lang="en-US"/>
          </a:p>
        </p:txBody>
      </p:sp>
      <p:sp>
        <p:nvSpPr>
          <p:cNvPr id="184324" name="TextBox 4"/>
          <p:cNvSpPr txBox="1">
            <a:spLocks noChangeArrowheads="1"/>
          </p:cNvSpPr>
          <p:nvPr/>
        </p:nvSpPr>
        <p:spPr bwMode="auto">
          <a:xfrm>
            <a:off x="838200" y="4876800"/>
            <a:ext cx="2489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Calibri" pitchFamily="34" charset="0"/>
              </a:rPr>
              <a:t>Both are required for </a:t>
            </a:r>
          </a:p>
          <a:p>
            <a:r>
              <a:rPr lang="en-US" sz="2000" b="1">
                <a:latin typeface="Calibri" pitchFamily="34" charset="0"/>
              </a:rPr>
              <a:t>continuous growth</a:t>
            </a:r>
          </a:p>
        </p:txBody>
      </p:sp>
      <p:sp>
        <p:nvSpPr>
          <p:cNvPr id="184325" name="TextBox 6"/>
          <p:cNvSpPr txBox="1">
            <a:spLocks noChangeArrowheads="1"/>
          </p:cNvSpPr>
          <p:nvPr/>
        </p:nvSpPr>
        <p:spPr bwMode="auto">
          <a:xfrm>
            <a:off x="4343400" y="4876800"/>
            <a:ext cx="43719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Calibri" pitchFamily="34" charset="0"/>
              </a:rPr>
              <a:t>There is tension between these two</a:t>
            </a:r>
            <a:br>
              <a:rPr lang="en-US" sz="2000" b="1">
                <a:latin typeface="Calibri" pitchFamily="34" charset="0"/>
              </a:rPr>
            </a:br>
            <a:r>
              <a:rPr lang="en-US" sz="2000" b="1">
                <a:latin typeface="Calibri" pitchFamily="34" charset="0"/>
              </a:rPr>
              <a:t>goals; between creativity and discipline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Need a culture that supports</a:t>
            </a:r>
            <a:br>
              <a:rPr lang="en-US" sz="4000" smtClean="0"/>
            </a:br>
            <a:r>
              <a:rPr lang="en-US" sz="4000" b="1" smtClean="0">
                <a:solidFill>
                  <a:srgbClr val="FF0000"/>
                </a:solidFill>
              </a:rPr>
              <a:t>effective teamwork </a:t>
            </a:r>
            <a:r>
              <a:rPr lang="en-US" sz="4000" smtClean="0"/>
              <a:t>of </a:t>
            </a:r>
            <a:br>
              <a:rPr lang="en-US" sz="4000" smtClean="0"/>
            </a:br>
            <a:r>
              <a:rPr lang="en-US" sz="4000" b="1" smtClean="0">
                <a:solidFill>
                  <a:srgbClr val="00B050"/>
                </a:solidFill>
              </a:rPr>
              <a:t>high-performance </a:t>
            </a:r>
            <a:br>
              <a:rPr lang="en-US" sz="4000" b="1" smtClean="0">
                <a:solidFill>
                  <a:srgbClr val="00B050"/>
                </a:solidFill>
              </a:rPr>
            </a:br>
            <a:r>
              <a:rPr lang="en-US" sz="4000" smtClean="0"/>
              <a:t>people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11F8D-8ED8-4348-81BB-0FA854A3B4AB}" type="slidenum">
              <a:rPr lang="en-US"/>
              <a:pPr/>
              <a:t>124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Need a culture that supports</a:t>
            </a:r>
            <a:br>
              <a:rPr lang="en-US" sz="4000" smtClean="0"/>
            </a:br>
            <a:r>
              <a:rPr lang="en-US" sz="4000" b="1" smtClean="0">
                <a:solidFill>
                  <a:srgbClr val="FF0000"/>
                </a:solidFill>
              </a:rPr>
              <a:t>effective teamwork </a:t>
            </a:r>
            <a:r>
              <a:rPr lang="en-US" sz="4000" smtClean="0"/>
              <a:t>of </a:t>
            </a:r>
            <a:br>
              <a:rPr lang="en-US" sz="4000" smtClean="0"/>
            </a:br>
            <a:r>
              <a:rPr lang="en-US" sz="4000" b="1" smtClean="0">
                <a:solidFill>
                  <a:srgbClr val="00B050"/>
                </a:solidFill>
              </a:rPr>
              <a:t>high-performance </a:t>
            </a:r>
            <a:br>
              <a:rPr lang="en-US" sz="4000" b="1" smtClean="0">
                <a:solidFill>
                  <a:srgbClr val="00B050"/>
                </a:solidFill>
              </a:rPr>
            </a:br>
            <a:r>
              <a:rPr lang="en-US" sz="4000" smtClean="0"/>
              <a:t>people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AB5A3-C51D-4D7D-99CA-E84272AA6FCF}" type="slidenum">
              <a:rPr lang="en-US"/>
              <a:pPr/>
              <a:t>125</a:t>
            </a:fld>
            <a:endParaRPr lang="en-US"/>
          </a:p>
        </p:txBody>
      </p:sp>
      <p:sp>
        <p:nvSpPr>
          <p:cNvPr id="187396" name="TextBox 9"/>
          <p:cNvSpPr txBox="1">
            <a:spLocks noChangeArrowheads="1"/>
          </p:cNvSpPr>
          <p:nvPr/>
        </p:nvSpPr>
        <p:spPr bwMode="auto">
          <a:xfrm>
            <a:off x="685800" y="4800600"/>
            <a:ext cx="5484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Calibri" pitchFamily="34" charset="0"/>
              </a:rPr>
              <a:t>High performance people and effective teamwork</a:t>
            </a:r>
            <a:br>
              <a:rPr lang="en-US" sz="2000" b="1">
                <a:latin typeface="Calibri" pitchFamily="34" charset="0"/>
              </a:rPr>
            </a:br>
            <a:r>
              <a:rPr lang="en-US" sz="2000" b="1">
                <a:latin typeface="Calibri" pitchFamily="34" charset="0"/>
              </a:rPr>
              <a:t>can be in tension also – stars have strong opinions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Need a culture that avoids the rigidity, politics, mediocrity, and complacency that infects most organizations as they grow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A7CE2-38AB-4AB7-B271-BCDD509E6940}" type="slidenum">
              <a:rPr lang="en-US"/>
              <a:pPr/>
              <a:t>126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This slide deck is our current best thinking about maximizing our likelihood of continuous success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0186-640B-4C8F-A3EC-3B01E4098034}" type="slidenum">
              <a:rPr lang="en-US"/>
              <a:pPr/>
              <a:t>127</a:t>
            </a:fld>
            <a:endParaRPr lang="en-US"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8001000" cy="1470025"/>
          </a:xfrm>
        </p:spPr>
        <p:txBody>
          <a:bodyPr>
            <a:normAutofit/>
          </a:bodyPr>
          <a:lstStyle/>
          <a:p>
            <a:r>
              <a:rPr lang="en-US" sz="4000" smtClean="0"/>
              <a:t>Our culture is a work in progress</a:t>
            </a:r>
            <a:br>
              <a:rPr lang="en-US" sz="4000" smtClean="0"/>
            </a:br>
            <a:r>
              <a:rPr lang="en-US" sz="4000" smtClean="0"/>
              <a:t> </a:t>
            </a:r>
            <a:br>
              <a:rPr lang="en-US" sz="4000" smtClean="0"/>
            </a:br>
            <a:r>
              <a:rPr lang="en-US" sz="4000" smtClean="0"/>
              <a:t>Every year we try to refine our culture further as we learn more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3C85E-7AF4-49EF-B6F0-06551E8554DB}" type="slidenum">
              <a:rPr lang="en-US"/>
              <a:pPr/>
              <a:t>128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E36EC-0781-4161-9868-54BA5974B2B5}" type="slidenum">
              <a:rPr lang="en-US"/>
              <a:pPr/>
              <a:t>13</a:t>
            </a:fld>
            <a:endParaRPr lang="en-US"/>
          </a:p>
        </p:txBody>
      </p:sp>
      <p:sp>
        <p:nvSpPr>
          <p:cNvPr id="33795" name="TextBox 3"/>
          <p:cNvSpPr txBox="1">
            <a:spLocks noChangeArrowheads="1"/>
          </p:cNvSpPr>
          <p:nvPr/>
        </p:nvSpPr>
        <p:spPr bwMode="auto">
          <a:xfrm>
            <a:off x="838200" y="2362200"/>
            <a:ext cx="201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Calibri" pitchFamily="34" charset="0"/>
              </a:rPr>
              <a:t>Curiosity</a:t>
            </a:r>
            <a:endParaRPr lang="en-US">
              <a:latin typeface="Calibri" pitchFamily="34" charset="0"/>
            </a:endParaRPr>
          </a:p>
        </p:txBody>
      </p:sp>
      <p:sp>
        <p:nvSpPr>
          <p:cNvPr id="33796" name="Rectangle 2"/>
          <p:cNvSpPr>
            <a:spLocks noChangeArrowheads="1"/>
          </p:cNvSpPr>
          <p:nvPr/>
        </p:nvSpPr>
        <p:spPr bwMode="auto">
          <a:xfrm>
            <a:off x="4419600" y="990600"/>
            <a:ext cx="3581400" cy="19653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latin typeface="Calibri" pitchFamily="34" charset="0"/>
              </a:rPr>
              <a:t>You learn rapidly and eagerly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seek to understand our strategy, market, subscribers, and suppliers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are broadly knowledgeable about business, technology and entertainment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contribute effectively outside of your specialty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2A0FB-8F8B-4701-A0A7-2F2D57A2D8F0}" type="slidenum">
              <a:rPr lang="en-US"/>
              <a:pPr/>
              <a:t>14</a:t>
            </a:fld>
            <a:endParaRPr lang="en-US"/>
          </a:p>
        </p:txBody>
      </p:sp>
      <p:sp>
        <p:nvSpPr>
          <p:cNvPr id="35843" name="TextBox 3"/>
          <p:cNvSpPr txBox="1">
            <a:spLocks noChangeArrowheads="1"/>
          </p:cNvSpPr>
          <p:nvPr/>
        </p:nvSpPr>
        <p:spPr bwMode="auto">
          <a:xfrm>
            <a:off x="838200" y="2362200"/>
            <a:ext cx="24161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Calibri" pitchFamily="34" charset="0"/>
              </a:rPr>
              <a:t>Innovation</a:t>
            </a:r>
            <a:endParaRPr lang="en-US">
              <a:latin typeface="Calibri" pitchFamily="34" charset="0"/>
            </a:endParaRPr>
          </a:p>
        </p:txBody>
      </p:sp>
      <p:sp>
        <p:nvSpPr>
          <p:cNvPr id="35844" name="Rectangle 2"/>
          <p:cNvSpPr>
            <a:spLocks noChangeArrowheads="1"/>
          </p:cNvSpPr>
          <p:nvPr/>
        </p:nvSpPr>
        <p:spPr bwMode="auto">
          <a:xfrm>
            <a:off x="4419600" y="990600"/>
            <a:ext cx="3581400" cy="19653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latin typeface="Calibri" pitchFamily="34" charset="0"/>
              </a:rPr>
              <a:t>You re-conceptualize issues to discover practical solutions to hard problems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challenge prevailing assumptions when warranted, and suggest better approaches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create new ideas that prove useful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keep us nimble by minimizing complexity and finding time to simplify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8733-23CB-49DD-8B0A-1840A64FC8C5}" type="slidenum">
              <a:rPr lang="en-US"/>
              <a:pPr/>
              <a:t>15</a:t>
            </a:fld>
            <a:endParaRPr lang="en-US"/>
          </a:p>
        </p:txBody>
      </p:sp>
      <p:sp>
        <p:nvSpPr>
          <p:cNvPr id="37891" name="TextBox 3"/>
          <p:cNvSpPr txBox="1">
            <a:spLocks noChangeArrowheads="1"/>
          </p:cNvSpPr>
          <p:nvPr/>
        </p:nvSpPr>
        <p:spPr bwMode="auto">
          <a:xfrm>
            <a:off x="838200" y="2362200"/>
            <a:ext cx="19065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Calibri" pitchFamily="34" charset="0"/>
              </a:rPr>
              <a:t>Courage</a:t>
            </a:r>
            <a:endParaRPr lang="en-US">
              <a:latin typeface="Calibri" pitchFamily="34" charset="0"/>
            </a:endParaRPr>
          </a:p>
        </p:txBody>
      </p:sp>
      <p:sp>
        <p:nvSpPr>
          <p:cNvPr id="37892" name="Rectangle 2"/>
          <p:cNvSpPr>
            <a:spLocks noChangeArrowheads="1"/>
          </p:cNvSpPr>
          <p:nvPr/>
        </p:nvSpPr>
        <p:spPr bwMode="auto">
          <a:xfrm>
            <a:off x="4419600" y="990600"/>
            <a:ext cx="3581400" cy="19653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latin typeface="Calibri" pitchFamily="34" charset="0"/>
              </a:rPr>
              <a:t>You say what you think even if it is controversial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make tough decisions without excessive agonizing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take smart risks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question actions inconsistent with our values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18B86-70C2-4754-A38B-086F8BD964F8}" type="slidenum">
              <a:rPr lang="en-US"/>
              <a:pPr/>
              <a:t>16</a:t>
            </a:fld>
            <a:endParaRPr lang="en-US"/>
          </a:p>
        </p:txBody>
      </p:sp>
      <p:sp>
        <p:nvSpPr>
          <p:cNvPr id="39939" name="TextBox 3"/>
          <p:cNvSpPr txBox="1">
            <a:spLocks noChangeArrowheads="1"/>
          </p:cNvSpPr>
          <p:nvPr/>
        </p:nvSpPr>
        <p:spPr bwMode="auto">
          <a:xfrm>
            <a:off x="838200" y="2362200"/>
            <a:ext cx="17414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Calibri" pitchFamily="34" charset="0"/>
              </a:rPr>
              <a:t>Passion</a:t>
            </a:r>
            <a:endParaRPr lang="en-US">
              <a:latin typeface="Calibri" pitchFamily="34" charset="0"/>
            </a:endParaRPr>
          </a:p>
        </p:txBody>
      </p:sp>
      <p:sp>
        <p:nvSpPr>
          <p:cNvPr id="39940" name="Rectangle 2"/>
          <p:cNvSpPr>
            <a:spLocks noChangeArrowheads="1"/>
          </p:cNvSpPr>
          <p:nvPr/>
        </p:nvSpPr>
        <p:spPr bwMode="auto">
          <a:xfrm>
            <a:off x="4419600" y="990600"/>
            <a:ext cx="3581400" cy="19653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latin typeface="Calibri" pitchFamily="34" charset="0"/>
              </a:rPr>
              <a:t>You inspire others with your thirst for excellence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care intensely about Netflix' success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celebrate wins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are tenacious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31AE-43CD-4450-A14F-AB40317D1506}" type="slidenum">
              <a:rPr lang="en-US"/>
              <a:pPr/>
              <a:t>17</a:t>
            </a:fld>
            <a:endParaRPr lang="en-US"/>
          </a:p>
        </p:txBody>
      </p:sp>
      <p:sp>
        <p:nvSpPr>
          <p:cNvPr id="41987" name="TextBox 3"/>
          <p:cNvSpPr txBox="1">
            <a:spLocks noChangeArrowheads="1"/>
          </p:cNvSpPr>
          <p:nvPr/>
        </p:nvSpPr>
        <p:spPr bwMode="auto">
          <a:xfrm>
            <a:off x="838200" y="2362200"/>
            <a:ext cx="18970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Calibri" pitchFamily="34" charset="0"/>
              </a:rPr>
              <a:t>Honesty</a:t>
            </a:r>
            <a:endParaRPr lang="en-US">
              <a:latin typeface="Calibri" pitchFamily="34" charset="0"/>
            </a:endParaRPr>
          </a:p>
        </p:txBody>
      </p:sp>
      <p:sp>
        <p:nvSpPr>
          <p:cNvPr id="41988" name="Rectangle 2"/>
          <p:cNvSpPr>
            <a:spLocks noChangeArrowheads="1"/>
          </p:cNvSpPr>
          <p:nvPr/>
        </p:nvSpPr>
        <p:spPr bwMode="auto">
          <a:xfrm>
            <a:off x="4419600" y="990600"/>
            <a:ext cx="3581400" cy="19653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latin typeface="Calibri" pitchFamily="34" charset="0"/>
              </a:rPr>
              <a:t>You are known for candor and directness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are non-political when you disagree with others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only say things about fellow employees you will say to their face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are quick to admit mistakes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D9506-1BF3-46CB-8C3B-3E46A3C1A545}" type="slidenum">
              <a:rPr lang="en-US"/>
              <a:pPr/>
              <a:t>18</a:t>
            </a:fld>
            <a:endParaRPr lang="en-US"/>
          </a:p>
        </p:txBody>
      </p:sp>
      <p:sp>
        <p:nvSpPr>
          <p:cNvPr id="44035" name="TextBox 3"/>
          <p:cNvSpPr txBox="1">
            <a:spLocks noChangeArrowheads="1"/>
          </p:cNvSpPr>
          <p:nvPr/>
        </p:nvSpPr>
        <p:spPr bwMode="auto">
          <a:xfrm>
            <a:off x="838200" y="2362200"/>
            <a:ext cx="26463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latin typeface="Calibri" pitchFamily="34" charset="0"/>
              </a:rPr>
              <a:t>Selflessness</a:t>
            </a:r>
            <a:endParaRPr lang="en-US">
              <a:latin typeface="Calibri" pitchFamily="34" charset="0"/>
            </a:endParaRPr>
          </a:p>
        </p:txBody>
      </p:sp>
      <p:sp>
        <p:nvSpPr>
          <p:cNvPr id="44036" name="Rectangle 2"/>
          <p:cNvSpPr>
            <a:spLocks noChangeArrowheads="1"/>
          </p:cNvSpPr>
          <p:nvPr/>
        </p:nvSpPr>
        <p:spPr bwMode="auto">
          <a:xfrm>
            <a:off x="4419600" y="990600"/>
            <a:ext cx="3581400" cy="19653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>
                <a:latin typeface="Calibri" pitchFamily="34" charset="0"/>
              </a:rPr>
              <a:t>You seek what is best for Netflix, rather than best for yourself or your group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are ego-less when searching for the best ideas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make time to help colleagues </a:t>
            </a:r>
          </a:p>
          <a:p>
            <a:endParaRPr lang="en-US" sz="2000">
              <a:latin typeface="Calibri" pitchFamily="34" charset="0"/>
            </a:endParaRPr>
          </a:p>
          <a:p>
            <a:r>
              <a:rPr lang="en-US" sz="2000">
                <a:latin typeface="Calibri" pitchFamily="34" charset="0"/>
              </a:rPr>
              <a:t>You share information openly and proactively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228600" y="160338"/>
            <a:ext cx="2741613" cy="19653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latin typeface="Calibri" pitchFamily="34" charset="0"/>
              </a:rPr>
              <a:t>Judgment</a:t>
            </a:r>
          </a:p>
          <a:p>
            <a:r>
              <a:rPr lang="en-US" sz="1000">
                <a:latin typeface="Calibri" pitchFamily="34" charset="0"/>
              </a:rPr>
              <a:t>You make wise decisions (people, technical, </a:t>
            </a:r>
            <a:br>
              <a:rPr lang="en-US" sz="1000">
                <a:latin typeface="Calibri" pitchFamily="34" charset="0"/>
              </a:rPr>
            </a:br>
            <a:r>
              <a:rPr lang="en-US" sz="1000">
                <a:latin typeface="Calibri" pitchFamily="34" charset="0"/>
              </a:rPr>
              <a:t>business, and creative) despite ambiguity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identify root causes, and get beyond treating symptoms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think strategically, and can articulate what you are, </a:t>
            </a:r>
            <a:r>
              <a:rPr lang="en-US" sz="1000" i="1">
                <a:latin typeface="Calibri" pitchFamily="34" charset="0"/>
              </a:rPr>
              <a:t>and are not</a:t>
            </a:r>
            <a:r>
              <a:rPr lang="en-US" sz="1000">
                <a:latin typeface="Calibri" pitchFamily="34" charset="0"/>
              </a:rPr>
              <a:t>, trying to do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smartly separate what must be done well now, and what can be improved later 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238500" y="2209800"/>
            <a:ext cx="2741613" cy="19653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latin typeface="Calibri" pitchFamily="34" charset="0"/>
              </a:rPr>
              <a:t>Innovation</a:t>
            </a:r>
          </a:p>
          <a:p>
            <a:r>
              <a:rPr lang="en-US" sz="1000">
                <a:latin typeface="Calibri" pitchFamily="34" charset="0"/>
              </a:rPr>
              <a:t>You re-conceptualize issues to discover practical solutions to hard problems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challenge prevailing assumptions when warranted, and suggest better approaches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create new ideas that prove useful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keep us nimble by minimizing complexity and finding time to simplify 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6249988" y="160338"/>
            <a:ext cx="2741612" cy="19653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latin typeface="Calibri" pitchFamily="34" charset="0"/>
              </a:rPr>
              <a:t>Impact</a:t>
            </a:r>
          </a:p>
          <a:p>
            <a:r>
              <a:rPr lang="en-US" sz="1000">
                <a:latin typeface="Calibri" pitchFamily="34" charset="0"/>
              </a:rPr>
              <a:t>You accomplish amazing amounts of important work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demonstrate consistently strong performance so colleagues can rely upon you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focus on great results rather than on process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exhibit bias-to-action, and avoid analysis-paralysis 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228600" y="2209800"/>
            <a:ext cx="2741613" cy="19653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latin typeface="Calibri" pitchFamily="34" charset="0"/>
              </a:rPr>
              <a:t>Curiosity</a:t>
            </a:r>
          </a:p>
          <a:p>
            <a:r>
              <a:rPr lang="en-US" sz="1000">
                <a:latin typeface="Calibri" pitchFamily="34" charset="0"/>
              </a:rPr>
              <a:t>You learn rapidly and eagerly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seek to understand our strategy, </a:t>
            </a:r>
            <a:br>
              <a:rPr lang="en-US" sz="1000">
                <a:latin typeface="Calibri" pitchFamily="34" charset="0"/>
              </a:rPr>
            </a:br>
            <a:r>
              <a:rPr lang="en-US" sz="1000">
                <a:latin typeface="Calibri" pitchFamily="34" charset="0"/>
              </a:rPr>
              <a:t>market, subscribers, and suppliers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are broadly knowledgeable about business, technology and entertainment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contribute effectively outside of your specialty 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3238500" y="160338"/>
            <a:ext cx="2741613" cy="19653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latin typeface="Calibri" pitchFamily="34" charset="0"/>
              </a:rPr>
              <a:t>Communication</a:t>
            </a:r>
          </a:p>
          <a:p>
            <a:r>
              <a:rPr lang="en-US" sz="1000">
                <a:latin typeface="Calibri" pitchFamily="34" charset="0"/>
              </a:rPr>
              <a:t>You listen well, instead of reacting fast, so you can better understand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are concise and articulate in speech and writing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treat people with respect independent of their status or disagreement with you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maintain calm poise in stressful situations 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6249988" y="2209800"/>
            <a:ext cx="2741612" cy="19653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latin typeface="Calibri" pitchFamily="34" charset="0"/>
              </a:rPr>
              <a:t>Courage</a:t>
            </a:r>
          </a:p>
          <a:p>
            <a:r>
              <a:rPr lang="en-US" sz="1000">
                <a:latin typeface="Calibri" pitchFamily="34" charset="0"/>
              </a:rPr>
              <a:t>You say what you think even if it is controversial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make tough decisions without excessive agonizing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take smart risks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question actions inconsistent with our values 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3238500" y="4267200"/>
            <a:ext cx="2741613" cy="19653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latin typeface="Calibri" pitchFamily="34" charset="0"/>
              </a:rPr>
              <a:t>Honesty</a:t>
            </a:r>
          </a:p>
          <a:p>
            <a:r>
              <a:rPr lang="en-US" sz="1000">
                <a:latin typeface="Calibri" pitchFamily="34" charset="0"/>
              </a:rPr>
              <a:t>You are known for candor and directness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are non-political when you disagree with others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only say things about fellow employees you will say to their face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are quick to admit mistakes 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6249988" y="4267200"/>
            <a:ext cx="2741612" cy="19653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latin typeface="Calibri" pitchFamily="34" charset="0"/>
              </a:rPr>
              <a:t>Selflessness</a:t>
            </a:r>
          </a:p>
          <a:p>
            <a:r>
              <a:rPr lang="en-US" sz="1000">
                <a:latin typeface="Calibri" pitchFamily="34" charset="0"/>
              </a:rPr>
              <a:t>You seek what is best for Netflix, rather than best for yourself or your group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are ego-less when searching for the best ideas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make time to help colleagues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share information openly and proactively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228600" y="4267200"/>
            <a:ext cx="2741613" cy="19653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latin typeface="Calibri" pitchFamily="34" charset="0"/>
              </a:rPr>
              <a:t>Passion</a:t>
            </a:r>
          </a:p>
          <a:p>
            <a:r>
              <a:rPr lang="en-US" sz="1000">
                <a:latin typeface="Calibri" pitchFamily="34" charset="0"/>
              </a:rPr>
              <a:t>You inspire others with your thirst for excellence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care intensely about Netflix' success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celebrate wins </a:t>
            </a:r>
          </a:p>
          <a:p>
            <a:endParaRPr lang="en-US" sz="1000">
              <a:latin typeface="Calibri" pitchFamily="34" charset="0"/>
            </a:endParaRPr>
          </a:p>
          <a:p>
            <a:r>
              <a:rPr lang="en-US" sz="1000">
                <a:latin typeface="Calibri" pitchFamily="34" charset="0"/>
              </a:rPr>
              <a:t>You are tenacious 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1555750" y="6324600"/>
            <a:ext cx="6216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Calibri" pitchFamily="34" charset="0"/>
              </a:rPr>
              <a:t>We Want to Work with People Who Embody These Nine Values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848C3-F79E-46E7-8A7D-E316134F5A4D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Freedom &amp; Responsibility </a:t>
            </a:r>
            <a:br>
              <a:rPr lang="en-US" sz="4000" smtClean="0"/>
            </a:br>
            <a:r>
              <a:rPr lang="en-US" sz="4000" smtClean="0"/>
              <a:t>Applies to our</a:t>
            </a:r>
            <a:br>
              <a:rPr lang="en-US" sz="4000" smtClean="0"/>
            </a:br>
            <a:r>
              <a:rPr lang="en-US" sz="4000" i="1" smtClean="0"/>
              <a:t>Salaried</a:t>
            </a:r>
            <a:r>
              <a:rPr lang="en-US" sz="4000" smtClean="0"/>
              <a:t> Employees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898989"/>
                </a:solidFill>
              </a:rPr>
              <a:t>Our hourly employees are important, but have more structured job roles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DD2A0-CBB4-4F93-AD39-08D2D81EF69B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“You question actions inconsistent with our values”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66800" y="3886200"/>
            <a:ext cx="7010400" cy="2286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00" smtClean="0">
                <a:solidFill>
                  <a:srgbClr val="898989"/>
                </a:solidFill>
              </a:rPr>
              <a:t>Part of the Courage value</a:t>
            </a:r>
          </a:p>
          <a:p>
            <a:pPr>
              <a:lnSpc>
                <a:spcPct val="80000"/>
              </a:lnSpc>
            </a:pPr>
            <a:endParaRPr lang="en-US" sz="2000" smtClean="0">
              <a:solidFill>
                <a:srgbClr val="898989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smtClean="0">
                <a:solidFill>
                  <a:srgbClr val="898989"/>
                </a:solidFill>
              </a:rPr>
              <a:t>Akin to the honor code pledge: </a:t>
            </a:r>
            <a:br>
              <a:rPr lang="en-US" sz="2000" smtClean="0">
                <a:solidFill>
                  <a:srgbClr val="898989"/>
                </a:solidFill>
              </a:rPr>
            </a:br>
            <a:r>
              <a:rPr lang="en-US" sz="2000" smtClean="0">
                <a:solidFill>
                  <a:srgbClr val="898989"/>
                </a:solidFill>
              </a:rPr>
              <a:t>“I will not lie, nor cheat, nor steal, </a:t>
            </a:r>
            <a:r>
              <a:rPr lang="en-US" sz="2000" i="1" smtClean="0">
                <a:solidFill>
                  <a:srgbClr val="898989"/>
                </a:solidFill>
              </a:rPr>
              <a:t>nor tolerate those who do</a:t>
            </a:r>
            <a:r>
              <a:rPr lang="en-US" sz="2000" b="1" smtClean="0">
                <a:solidFill>
                  <a:srgbClr val="898989"/>
                </a:solidFill>
              </a:rPr>
              <a:t>” </a:t>
            </a:r>
          </a:p>
          <a:p>
            <a:pPr>
              <a:lnSpc>
                <a:spcPct val="80000"/>
              </a:lnSpc>
            </a:pPr>
            <a:r>
              <a:rPr lang="en-US" sz="2000" b="1" smtClean="0">
                <a:solidFill>
                  <a:srgbClr val="898989"/>
                </a:solidFill>
              </a:rPr>
              <a:t> </a:t>
            </a:r>
            <a:endParaRPr lang="en-US" sz="2000" smtClean="0">
              <a:solidFill>
                <a:srgbClr val="898989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smtClean="0">
                <a:solidFill>
                  <a:srgbClr val="898989"/>
                </a:solidFill>
              </a:rPr>
              <a:t>All of us are responsible for value consistency</a:t>
            </a:r>
            <a:br>
              <a:rPr lang="en-US" sz="2000" smtClean="0">
                <a:solidFill>
                  <a:srgbClr val="898989"/>
                </a:solidFill>
              </a:rPr>
            </a:br>
            <a:endParaRPr lang="en-US" sz="2000" smtClean="0">
              <a:solidFill>
                <a:srgbClr val="898989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11043-EC77-4DB1-94CC-F9EFF69826F0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Values reinforced in hiring, </a:t>
            </a:r>
            <a:br>
              <a:rPr lang="en-US" sz="4000" smtClean="0"/>
            </a:br>
            <a:r>
              <a:rPr lang="en-US" sz="4000" smtClean="0"/>
              <a:t>in 360 reviews, at comp review, in exits, and in promotions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3DC79-15D3-4B53-AB2D-3ACC3CA8A137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70C0"/>
                </a:solidFill>
              </a:rPr>
              <a:t>Seven Aspects of our Culture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Values are what we Value</a:t>
            </a:r>
          </a:p>
          <a:p>
            <a:r>
              <a:rPr lang="en-US" smtClean="0">
                <a:solidFill>
                  <a:srgbClr val="0070C0"/>
                </a:solidFill>
              </a:rPr>
              <a:t>High Performance </a:t>
            </a:r>
          </a:p>
          <a:p>
            <a:r>
              <a:rPr lang="en-US" smtClean="0"/>
              <a:t>Freedom &amp; Responsibility</a:t>
            </a:r>
          </a:p>
          <a:p>
            <a:r>
              <a:rPr lang="en-US" smtClean="0"/>
              <a:t>Context, not Control</a:t>
            </a:r>
          </a:p>
          <a:p>
            <a:r>
              <a:rPr lang="en-US" smtClean="0"/>
              <a:t>Highly Aligned, Loosely Coupled</a:t>
            </a:r>
          </a:p>
          <a:p>
            <a:r>
              <a:rPr lang="en-US" smtClean="0"/>
              <a:t>Pay Top of Market</a:t>
            </a:r>
          </a:p>
          <a:p>
            <a:r>
              <a:rPr lang="en-US" smtClean="0"/>
              <a:t>Promotions &amp; Development 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F1E36-555D-46B2-8983-DAA2DA955709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Imagine if </a:t>
            </a:r>
            <a:r>
              <a:rPr lang="en-US" sz="4000" i="1" smtClean="0"/>
              <a:t>every</a:t>
            </a:r>
            <a:r>
              <a:rPr lang="en-US" sz="4000" smtClean="0"/>
              <a:t> person at Netflix </a:t>
            </a:r>
            <a:br>
              <a:rPr lang="en-US" sz="4000" smtClean="0"/>
            </a:br>
            <a:r>
              <a:rPr lang="en-US" sz="4000" smtClean="0"/>
              <a:t>is someone you </a:t>
            </a:r>
            <a:br>
              <a:rPr lang="en-US" sz="4000" smtClean="0"/>
            </a:br>
            <a:r>
              <a:rPr lang="en-US" sz="4000" smtClean="0"/>
              <a:t>respect and learn from…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17E41-65A0-4465-99A9-C78A441CC6A5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Great Workplace is </a:t>
            </a:r>
            <a:br>
              <a:rPr lang="en-US" smtClean="0"/>
            </a:br>
            <a:r>
              <a:rPr lang="en-US" i="1" smtClean="0">
                <a:solidFill>
                  <a:srgbClr val="00B050"/>
                </a:solidFill>
              </a:rPr>
              <a:t>Stunning Colleagues</a:t>
            </a:r>
          </a:p>
        </p:txBody>
      </p:sp>
      <p:sp>
        <p:nvSpPr>
          <p:cNvPr id="20483" name="Subtitle 5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858000" cy="205740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/>
            </a:r>
            <a:br>
              <a:rPr lang="en-US" dirty="0" smtClean="0">
                <a:ea typeface="+mn-ea"/>
              </a:rPr>
            </a:br>
            <a:r>
              <a:rPr lang="en-US" dirty="0" smtClean="0">
                <a:ea typeface="+mn-ea"/>
              </a:rPr>
              <a:t>Great workplace is </a:t>
            </a:r>
            <a:r>
              <a:rPr lang="en-US" i="1" dirty="0" smtClean="0">
                <a:ea typeface="+mn-ea"/>
              </a:rPr>
              <a:t>not</a:t>
            </a:r>
            <a:r>
              <a:rPr lang="en-US" dirty="0" smtClean="0">
                <a:ea typeface="+mn-ea"/>
              </a:rPr>
              <a:t> day-care, espresso, health benefits, sushi lunches, nice offices, </a:t>
            </a:r>
            <a:br>
              <a:rPr lang="en-US" dirty="0" smtClean="0">
                <a:ea typeface="+mn-ea"/>
              </a:rPr>
            </a:br>
            <a:r>
              <a:rPr lang="en-US" dirty="0" smtClean="0">
                <a:ea typeface="+mn-ea"/>
              </a:rPr>
              <a:t>or big compensation, </a:t>
            </a:r>
            <a:br>
              <a:rPr lang="en-US" dirty="0" smtClean="0">
                <a:ea typeface="+mn-ea"/>
              </a:rPr>
            </a:br>
            <a:r>
              <a:rPr lang="en-US" dirty="0" smtClean="0">
                <a:ea typeface="+mn-ea"/>
              </a:rPr>
              <a:t>and we only do those that are efficient at </a:t>
            </a:r>
            <a:br>
              <a:rPr lang="en-US" dirty="0" smtClean="0">
                <a:ea typeface="+mn-ea"/>
              </a:rPr>
            </a:br>
            <a:r>
              <a:rPr lang="en-US" dirty="0" smtClean="0">
                <a:ea typeface="+mn-ea"/>
              </a:rPr>
              <a:t>attracting stunning colleagues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3B817-BEE1-4F17-958E-2BDC51EEC06B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Like every company, </a:t>
            </a:r>
            <a:br>
              <a:rPr lang="en-US" smtClean="0"/>
            </a:br>
            <a:r>
              <a:rPr lang="en-US" smtClean="0"/>
              <a:t>we try to hire well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4E0D5-7F5D-4654-A296-3846C810B1E9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But, unlike many companies, </a:t>
            </a:r>
            <a:br>
              <a:rPr lang="en-US" sz="4000" smtClean="0"/>
            </a:br>
            <a:r>
              <a:rPr lang="en-US" sz="4000" smtClean="0"/>
              <a:t>we practice “adequate performance gets a generous severance package.”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00B5B-082A-4A25-974C-4D5FBDA79A23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We’re a </a:t>
            </a:r>
            <a:r>
              <a:rPr lang="en-US" sz="4000" i="1" smtClean="0"/>
              <a:t>team</a:t>
            </a:r>
            <a:r>
              <a:rPr lang="en-US" sz="4000" smtClean="0"/>
              <a:t>, not a family</a:t>
            </a:r>
            <a:br>
              <a:rPr lang="en-US" sz="4000" smtClean="0"/>
            </a:b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We’re like a </a:t>
            </a:r>
            <a:r>
              <a:rPr lang="en-US" sz="4000" b="1" smtClean="0">
                <a:solidFill>
                  <a:srgbClr val="FF0000"/>
                </a:solidFill>
              </a:rPr>
              <a:t>pro sports team</a:t>
            </a:r>
            <a:r>
              <a:rPr lang="en-US" sz="4000" smtClean="0"/>
              <a:t>, </a:t>
            </a:r>
            <a:br>
              <a:rPr lang="en-US" sz="4000" smtClean="0"/>
            </a:br>
            <a:r>
              <a:rPr lang="en-US" sz="4000" smtClean="0"/>
              <a:t>not a kid’s recreational team</a:t>
            </a:r>
            <a:br>
              <a:rPr lang="en-US" sz="4000" smtClean="0"/>
            </a:b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Coaches’ job at every level of Netflix</a:t>
            </a:r>
            <a:br>
              <a:rPr lang="en-US" sz="4000" smtClean="0"/>
            </a:br>
            <a:r>
              <a:rPr lang="en-US" sz="4000" smtClean="0"/>
              <a:t>to hire, develop and cut </a:t>
            </a:r>
            <a:r>
              <a:rPr lang="en-US" sz="4000" b="1" smtClean="0">
                <a:solidFill>
                  <a:srgbClr val="FF0000"/>
                </a:solidFill>
              </a:rPr>
              <a:t>smartly</a:t>
            </a:r>
            <a:r>
              <a:rPr lang="en-US" sz="4000" smtClean="0"/>
              <a:t>, </a:t>
            </a:r>
            <a:br>
              <a:rPr lang="en-US" sz="4000" smtClean="0"/>
            </a:br>
            <a:r>
              <a:rPr lang="en-US" sz="4000" smtClean="0"/>
              <a:t>so we have stars in every position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B451E-6662-461D-8486-DABC8015477A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The</a:t>
            </a:r>
            <a:r>
              <a:rPr lang="en-US" i="1" smtClean="0"/>
              <a:t> </a:t>
            </a:r>
            <a:r>
              <a:rPr lang="en-US" b="1" smtClean="0">
                <a:solidFill>
                  <a:srgbClr val="FF0000"/>
                </a:solidFill>
              </a:rPr>
              <a:t>Keeper Test </a:t>
            </a:r>
            <a:r>
              <a:rPr lang="en-US" smtClean="0"/>
              <a:t>Managers Use: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505200"/>
            <a:ext cx="6858000" cy="2743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smtClean="0">
                <a:solidFill>
                  <a:srgbClr val="898989"/>
                </a:solidFill>
              </a:rPr>
              <a:t>“</a:t>
            </a:r>
            <a:r>
              <a:rPr lang="en-US" sz="2800" u="sng" smtClean="0">
                <a:solidFill>
                  <a:srgbClr val="898989"/>
                </a:solidFill>
              </a:rPr>
              <a:t>Which of my people</a:t>
            </a:r>
            <a:r>
              <a:rPr lang="en-US" sz="2800" smtClean="0">
                <a:solidFill>
                  <a:srgbClr val="898989"/>
                </a:solidFill>
              </a:rPr>
              <a:t>, </a:t>
            </a:r>
            <a:br>
              <a:rPr lang="en-US" sz="2800" smtClean="0">
                <a:solidFill>
                  <a:srgbClr val="898989"/>
                </a:solidFill>
              </a:rPr>
            </a:br>
            <a:r>
              <a:rPr lang="en-US" sz="2800" smtClean="0">
                <a:solidFill>
                  <a:srgbClr val="898989"/>
                </a:solidFill>
              </a:rPr>
              <a:t>if they told me </a:t>
            </a:r>
            <a:br>
              <a:rPr lang="en-US" sz="2800" smtClean="0">
                <a:solidFill>
                  <a:srgbClr val="898989"/>
                </a:solidFill>
              </a:rPr>
            </a:br>
            <a:r>
              <a:rPr lang="en-US" sz="2800" smtClean="0">
                <a:solidFill>
                  <a:srgbClr val="898989"/>
                </a:solidFill>
              </a:rPr>
              <a:t>they were leaving in two months </a:t>
            </a:r>
            <a:br>
              <a:rPr lang="en-US" sz="2800" smtClean="0">
                <a:solidFill>
                  <a:srgbClr val="898989"/>
                </a:solidFill>
              </a:rPr>
            </a:br>
            <a:r>
              <a:rPr lang="en-US" sz="2800" smtClean="0">
                <a:solidFill>
                  <a:srgbClr val="898989"/>
                </a:solidFill>
              </a:rPr>
              <a:t>for a similar job at a peer company, </a:t>
            </a:r>
            <a:br>
              <a:rPr lang="en-US" sz="2800" smtClean="0">
                <a:solidFill>
                  <a:srgbClr val="898989"/>
                </a:solidFill>
              </a:rPr>
            </a:br>
            <a:r>
              <a:rPr lang="en-US" sz="2800" u="sng" smtClean="0">
                <a:solidFill>
                  <a:srgbClr val="898989"/>
                </a:solidFill>
              </a:rPr>
              <a:t>would I fight hard to keep at Netflix?</a:t>
            </a:r>
            <a:endParaRPr lang="en-US" sz="280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87189-07B9-4C81-8337-87E331CEB641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The</a:t>
            </a:r>
            <a:r>
              <a:rPr lang="en-US" i="1" smtClean="0"/>
              <a:t> </a:t>
            </a:r>
            <a:r>
              <a:rPr lang="en-US" b="1" smtClean="0">
                <a:solidFill>
                  <a:srgbClr val="FF0000"/>
                </a:solidFill>
              </a:rPr>
              <a:t>Keeper Test </a:t>
            </a:r>
            <a:r>
              <a:rPr lang="en-US" smtClean="0"/>
              <a:t>Managers Use: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505200"/>
            <a:ext cx="6858000" cy="2743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smtClean="0">
                <a:solidFill>
                  <a:srgbClr val="898989"/>
                </a:solidFill>
              </a:rPr>
              <a:t>“</a:t>
            </a:r>
            <a:r>
              <a:rPr lang="en-US" sz="2800" u="sng" smtClean="0">
                <a:solidFill>
                  <a:srgbClr val="898989"/>
                </a:solidFill>
              </a:rPr>
              <a:t>Which of my people</a:t>
            </a:r>
            <a:r>
              <a:rPr lang="en-US" sz="2800" smtClean="0">
                <a:solidFill>
                  <a:srgbClr val="898989"/>
                </a:solidFill>
              </a:rPr>
              <a:t>, </a:t>
            </a:r>
            <a:br>
              <a:rPr lang="en-US" sz="2800" smtClean="0">
                <a:solidFill>
                  <a:srgbClr val="898989"/>
                </a:solidFill>
              </a:rPr>
            </a:br>
            <a:r>
              <a:rPr lang="en-US" sz="2800" smtClean="0">
                <a:solidFill>
                  <a:srgbClr val="898989"/>
                </a:solidFill>
              </a:rPr>
              <a:t>if they told me </a:t>
            </a:r>
            <a:br>
              <a:rPr lang="en-US" sz="2800" smtClean="0">
                <a:solidFill>
                  <a:srgbClr val="898989"/>
                </a:solidFill>
              </a:rPr>
            </a:br>
            <a:r>
              <a:rPr lang="en-US" sz="2800" smtClean="0">
                <a:solidFill>
                  <a:srgbClr val="898989"/>
                </a:solidFill>
              </a:rPr>
              <a:t>they were leaving in two months </a:t>
            </a:r>
            <a:br>
              <a:rPr lang="en-US" sz="2800" smtClean="0">
                <a:solidFill>
                  <a:srgbClr val="898989"/>
                </a:solidFill>
              </a:rPr>
            </a:br>
            <a:r>
              <a:rPr lang="en-US" sz="2800" smtClean="0">
                <a:solidFill>
                  <a:srgbClr val="898989"/>
                </a:solidFill>
              </a:rPr>
              <a:t>for a similar job at a peer company, </a:t>
            </a:r>
            <a:br>
              <a:rPr lang="en-US" sz="2800" smtClean="0">
                <a:solidFill>
                  <a:srgbClr val="898989"/>
                </a:solidFill>
              </a:rPr>
            </a:br>
            <a:r>
              <a:rPr lang="en-US" sz="2800" u="sng" smtClean="0">
                <a:solidFill>
                  <a:srgbClr val="898989"/>
                </a:solidFill>
              </a:rPr>
              <a:t>would I fight hard to keep at Netflix?</a:t>
            </a:r>
            <a:endParaRPr lang="en-US" sz="280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E3789-585E-4501-AB62-2EA2406C3869}" type="slidenum">
              <a:rPr lang="en-US"/>
              <a:pPr/>
              <a:t>29</a:t>
            </a:fld>
            <a:endParaRPr lang="en-US"/>
          </a:p>
        </p:txBody>
      </p:sp>
      <p:sp>
        <p:nvSpPr>
          <p:cNvPr id="59397" name="Rectangle 4"/>
          <p:cNvSpPr>
            <a:spLocks noChangeArrowheads="1"/>
          </p:cNvSpPr>
          <p:nvPr/>
        </p:nvSpPr>
        <p:spPr bwMode="auto">
          <a:xfrm>
            <a:off x="990600" y="990600"/>
            <a:ext cx="7467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Calibri" pitchFamily="34" charset="0"/>
              </a:rPr>
              <a:t>The other people should get a generous severance now, </a:t>
            </a:r>
            <a:br>
              <a:rPr lang="en-US" sz="2400">
                <a:latin typeface="Calibri" pitchFamily="34" charset="0"/>
              </a:rPr>
            </a:br>
            <a:r>
              <a:rPr lang="en-US" sz="2400">
                <a:latin typeface="Calibri" pitchFamily="34" charset="0"/>
              </a:rPr>
              <a:t>so we can open a slot to try to find a star for that role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Culture: what gives Netflix </a:t>
            </a:r>
            <a:br>
              <a:rPr lang="en-US" sz="4000" smtClean="0"/>
            </a:br>
            <a:r>
              <a:rPr lang="en-US" sz="4000" smtClean="0"/>
              <a:t>the best chance of </a:t>
            </a:r>
            <a:br>
              <a:rPr lang="en-US" sz="4000" smtClean="0"/>
            </a:br>
            <a:r>
              <a:rPr lang="en-US" sz="4000" smtClean="0"/>
              <a:t>continuous success </a:t>
            </a:r>
            <a:br>
              <a:rPr lang="en-US" sz="4000" smtClean="0"/>
            </a:br>
            <a:r>
              <a:rPr lang="en-US" sz="4000" smtClean="0"/>
              <a:t>for many generations </a:t>
            </a:r>
            <a:br>
              <a:rPr lang="en-US" sz="4000" smtClean="0"/>
            </a:br>
            <a:r>
              <a:rPr lang="en-US" sz="4000" smtClean="0"/>
              <a:t>of technology and people?</a:t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7A167-F125-47A2-8574-8833D41DE4E8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Honesty Always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700" smtClean="0">
                <a:solidFill>
                  <a:srgbClr val="898989"/>
                </a:solidFill>
              </a:rPr>
              <a:t>To avoid surprises, you should periodically ask your manager: “If I told you I were leaving, how hard would you work to change my mind to stay at Netflix?”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9454-C5D1-4821-A595-6210C3FCEE61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Isn’t Loyalty Good?  </a:t>
            </a:r>
            <a:br>
              <a:rPr lang="en-US" sz="4000" smtClean="0"/>
            </a:br>
            <a:r>
              <a:rPr lang="en-US" sz="4000" smtClean="0"/>
              <a:t>What About Hard Workers?</a:t>
            </a:r>
            <a:br>
              <a:rPr lang="en-US" sz="4000" smtClean="0"/>
            </a:br>
            <a:r>
              <a:rPr lang="en-US" sz="4000" smtClean="0"/>
              <a:t>What about Brilliant Jerks?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E7E9-403E-45EC-819C-6DFFCC6CE4CE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Loyalty is Good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Loyalty is good as a stabilizer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People who have been stars for us, and hit a bad patch, get a near term pass because we think they are likely to become stars for us again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We want the same:  if Netflix hits a </a:t>
            </a:r>
            <a:r>
              <a:rPr lang="en-US" i="1" dirty="0" smtClean="0">
                <a:ea typeface="+mn-ea"/>
              </a:rPr>
              <a:t>temporary</a:t>
            </a:r>
            <a:r>
              <a:rPr lang="en-US" dirty="0" smtClean="0">
                <a:ea typeface="+mn-ea"/>
              </a:rPr>
              <a:t> bad patch, we want people to stick with us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But unlimited loyalty to a shrinking firm, or to an ineffective employee, is not what we are about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95E82-2B4B-4BD8-A5F2-0E01F00331B6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Hard Work – Not Directly Relevant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mtClean="0"/>
              <a:t>It’s about effectiveness – not effort – even though effectiveness is harder to assess than effort</a:t>
            </a:r>
          </a:p>
          <a:p>
            <a:pPr>
              <a:lnSpc>
                <a:spcPct val="90000"/>
              </a:lnSpc>
            </a:pPr>
            <a:r>
              <a:rPr lang="en-US" smtClean="0"/>
              <a:t>We don’t measure people by how many evenings or weekends they are in their cube</a:t>
            </a:r>
          </a:p>
          <a:p>
            <a:pPr>
              <a:lnSpc>
                <a:spcPct val="90000"/>
              </a:lnSpc>
            </a:pPr>
            <a:r>
              <a:rPr lang="en-US" smtClean="0"/>
              <a:t>We do try to measure people by how much, how quickly and how well they get work done – especially under deadline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A7788-A5FB-427F-A20B-4335B767AD02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Brilliant Jerks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Some companies tolerate them</a:t>
            </a:r>
          </a:p>
          <a:p>
            <a:r>
              <a:rPr lang="en-US" smtClean="0"/>
              <a:t>For us, the cost to teamwork is too high</a:t>
            </a:r>
          </a:p>
          <a:p>
            <a:r>
              <a:rPr lang="en-US" smtClean="0"/>
              <a:t>Diverse styles are fine – as long as person embodies the 9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886A8-2AF5-48A4-9D7D-2B49203303C4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Why are we so manic on </a:t>
            </a:r>
            <a:br>
              <a:rPr lang="en-US" smtClean="0"/>
            </a:br>
            <a:r>
              <a:rPr lang="en-US" smtClean="0"/>
              <a:t>high performance?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295400" y="3886200"/>
            <a:ext cx="6705600" cy="2057400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In procedural work, the best are </a:t>
            </a:r>
            <a:r>
              <a:rPr lang="en-US" dirty="0" smtClean="0">
                <a:solidFill>
                  <a:srgbClr val="FF0000"/>
                </a:solidFill>
                <a:ea typeface="+mn-ea"/>
              </a:rPr>
              <a:t>2x </a:t>
            </a:r>
            <a:br>
              <a:rPr lang="en-US" dirty="0" smtClean="0">
                <a:solidFill>
                  <a:srgbClr val="FF0000"/>
                </a:solidFill>
                <a:ea typeface="+mn-ea"/>
              </a:rPr>
            </a:br>
            <a:r>
              <a:rPr lang="en-US" dirty="0" smtClean="0">
                <a:ea typeface="+mn-ea"/>
              </a:rPr>
              <a:t>better than the average.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In creative work, the best are </a:t>
            </a:r>
            <a:r>
              <a:rPr lang="en-US" dirty="0" smtClean="0">
                <a:solidFill>
                  <a:srgbClr val="FF0000"/>
                </a:solidFill>
                <a:ea typeface="+mn-ea"/>
              </a:rPr>
              <a:t>10x </a:t>
            </a:r>
            <a:br>
              <a:rPr lang="en-US" dirty="0" smtClean="0">
                <a:solidFill>
                  <a:srgbClr val="FF0000"/>
                </a:solidFill>
                <a:ea typeface="+mn-ea"/>
              </a:rPr>
            </a:br>
            <a:r>
              <a:rPr lang="en-US" dirty="0" smtClean="0">
                <a:ea typeface="+mn-ea"/>
              </a:rPr>
              <a:t>better than the average, so huge premium on creating effective teams of the best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3DE0E-8C4A-4044-809D-35813B293A1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Why are we so manic on </a:t>
            </a:r>
            <a:br>
              <a:rPr lang="en-US" smtClean="0"/>
            </a:br>
            <a:r>
              <a:rPr lang="en-US" smtClean="0"/>
              <a:t>high performance?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Great Workplace is </a:t>
            </a:r>
            <a:br>
              <a:rPr lang="en-US" dirty="0" smtClean="0">
                <a:ea typeface="+mn-ea"/>
              </a:rPr>
            </a:br>
            <a:r>
              <a:rPr lang="en-US" b="1" dirty="0" smtClean="0">
                <a:solidFill>
                  <a:srgbClr val="00B050"/>
                </a:solidFill>
                <a:ea typeface="+mn-ea"/>
              </a:rPr>
              <a:t>Stunning Colleagues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C0BBE-8959-47C9-8AB9-15748E3D4A82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70C0"/>
                </a:solidFill>
              </a:rPr>
              <a:t>Seven Aspects of our Culture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Values are what we Value</a:t>
            </a:r>
          </a:p>
          <a:p>
            <a:r>
              <a:rPr lang="en-US" smtClean="0"/>
              <a:t>High Performance </a:t>
            </a:r>
          </a:p>
          <a:p>
            <a:r>
              <a:rPr lang="en-US" smtClean="0">
                <a:solidFill>
                  <a:srgbClr val="0070C0"/>
                </a:solidFill>
              </a:rPr>
              <a:t>Freedom &amp; Responsibility</a:t>
            </a:r>
          </a:p>
          <a:p>
            <a:r>
              <a:rPr lang="en-US" smtClean="0"/>
              <a:t>Context, not Control</a:t>
            </a:r>
          </a:p>
          <a:p>
            <a:r>
              <a:rPr lang="en-US" smtClean="0"/>
              <a:t>Highly Aligned, Loosely Coupled</a:t>
            </a:r>
          </a:p>
          <a:p>
            <a:r>
              <a:rPr lang="en-US" smtClean="0"/>
              <a:t>Pay Top of Market</a:t>
            </a:r>
          </a:p>
          <a:p>
            <a:r>
              <a:rPr lang="en-US" smtClean="0"/>
              <a:t>Promotions &amp; Development 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C8A14-8CC1-4716-BC7D-2030C84CAFEB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Rare Responsible Person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3000" smtClean="0"/>
              <a:t>Self motivating</a:t>
            </a:r>
          </a:p>
          <a:p>
            <a:pPr>
              <a:lnSpc>
                <a:spcPct val="80000"/>
              </a:lnSpc>
            </a:pPr>
            <a:r>
              <a:rPr lang="en-US" sz="3000" smtClean="0"/>
              <a:t>Self aware</a:t>
            </a:r>
          </a:p>
          <a:p>
            <a:pPr>
              <a:lnSpc>
                <a:spcPct val="80000"/>
              </a:lnSpc>
            </a:pPr>
            <a:r>
              <a:rPr lang="en-US" sz="3000" smtClean="0"/>
              <a:t>Self disciplined</a:t>
            </a:r>
          </a:p>
          <a:p>
            <a:pPr>
              <a:lnSpc>
                <a:spcPct val="80000"/>
              </a:lnSpc>
            </a:pPr>
            <a:r>
              <a:rPr lang="en-US" sz="3000" smtClean="0"/>
              <a:t>Self improving</a:t>
            </a:r>
          </a:p>
          <a:p>
            <a:pPr>
              <a:lnSpc>
                <a:spcPct val="80000"/>
              </a:lnSpc>
            </a:pPr>
            <a:r>
              <a:rPr lang="en-US" sz="3000" smtClean="0"/>
              <a:t>Acts like a leader</a:t>
            </a:r>
          </a:p>
          <a:p>
            <a:pPr>
              <a:lnSpc>
                <a:spcPct val="80000"/>
              </a:lnSpc>
            </a:pPr>
            <a:r>
              <a:rPr lang="en-US" sz="3000" smtClean="0"/>
              <a:t>Doesn’t wait to be told what to do</a:t>
            </a:r>
          </a:p>
          <a:p>
            <a:pPr>
              <a:lnSpc>
                <a:spcPct val="80000"/>
              </a:lnSpc>
            </a:pPr>
            <a:r>
              <a:rPr lang="en-US" sz="3000" smtClean="0"/>
              <a:t>Never feels “that’s not my job”</a:t>
            </a:r>
          </a:p>
          <a:p>
            <a:pPr>
              <a:lnSpc>
                <a:spcPct val="80000"/>
              </a:lnSpc>
            </a:pPr>
            <a:r>
              <a:rPr lang="en-US" sz="3000" smtClean="0"/>
              <a:t>Picks up the trash lying on the floor</a:t>
            </a:r>
          </a:p>
          <a:p>
            <a:pPr>
              <a:lnSpc>
                <a:spcPct val="80000"/>
              </a:lnSpc>
            </a:pPr>
            <a:r>
              <a:rPr lang="en-US" sz="3000" smtClean="0"/>
              <a:t>Behaves like an owner</a:t>
            </a:r>
          </a:p>
          <a:p>
            <a:pPr>
              <a:lnSpc>
                <a:spcPct val="80000"/>
              </a:lnSpc>
            </a:pPr>
            <a:endParaRPr lang="en-US" sz="3000" smtClean="0"/>
          </a:p>
          <a:p>
            <a:pPr>
              <a:lnSpc>
                <a:spcPct val="80000"/>
              </a:lnSpc>
            </a:pPr>
            <a:endParaRPr lang="en-US" sz="30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E05B2-4991-43B1-A8AC-BA52684D7A1D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Responsible People </a:t>
            </a:r>
            <a:br>
              <a:rPr lang="en-US" sz="4000" smtClean="0"/>
            </a:br>
            <a:r>
              <a:rPr lang="en-US" sz="4000" b="1" smtClean="0">
                <a:solidFill>
                  <a:srgbClr val="00B050"/>
                </a:solidFill>
              </a:rPr>
              <a:t>Thrive</a:t>
            </a:r>
            <a:r>
              <a:rPr lang="en-US" sz="4000" b="1" smtClean="0">
                <a:solidFill>
                  <a:srgbClr val="FF0000"/>
                </a:solidFill>
              </a:rPr>
              <a:t> </a:t>
            </a:r>
            <a:r>
              <a:rPr lang="en-US" sz="4000" smtClean="0"/>
              <a:t>on Freedom, </a:t>
            </a:r>
            <a:br>
              <a:rPr lang="en-US" sz="4000" smtClean="0"/>
            </a:br>
            <a:r>
              <a:rPr lang="en-US" sz="4000" smtClean="0"/>
              <a:t>and are </a:t>
            </a:r>
            <a:r>
              <a:rPr lang="en-US" sz="4000" b="1" smtClean="0">
                <a:solidFill>
                  <a:srgbClr val="00B050"/>
                </a:solidFill>
              </a:rPr>
              <a:t>Worthy </a:t>
            </a:r>
            <a:r>
              <a:rPr lang="en-US" sz="4000" smtClean="0"/>
              <a:t>of Freedom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B8E9A-1B59-444F-B087-67E65165E04D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Seven Aspects of our Culture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0070C0"/>
                </a:solidFill>
              </a:rPr>
              <a:t>Values are what we Value</a:t>
            </a:r>
          </a:p>
          <a:p>
            <a:r>
              <a:rPr lang="en-US" smtClean="0"/>
              <a:t>High Performance </a:t>
            </a:r>
          </a:p>
          <a:p>
            <a:r>
              <a:rPr lang="en-US" smtClean="0"/>
              <a:t>Freedom &amp; Responsibility</a:t>
            </a:r>
          </a:p>
          <a:p>
            <a:r>
              <a:rPr lang="en-US" smtClean="0"/>
              <a:t>Context, not Control</a:t>
            </a:r>
          </a:p>
          <a:p>
            <a:r>
              <a:rPr lang="en-US" smtClean="0"/>
              <a:t>Highly Aligned, Loosely Coupled</a:t>
            </a:r>
          </a:p>
          <a:p>
            <a:r>
              <a:rPr lang="en-US" smtClean="0"/>
              <a:t>Pay Top of Market</a:t>
            </a:r>
          </a:p>
          <a:p>
            <a:r>
              <a:rPr lang="en-US" smtClean="0"/>
              <a:t>Promotions &amp; Development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5529-3647-47B8-8A47-5BF4680D6F58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Our model is to </a:t>
            </a:r>
            <a:r>
              <a:rPr lang="en-US" i="1" dirty="0" smtClean="0">
                <a:ea typeface="+mj-ea"/>
              </a:rPr>
              <a:t>increase</a:t>
            </a:r>
            <a:r>
              <a:rPr lang="en-US" dirty="0" smtClean="0">
                <a:ea typeface="+mj-ea"/>
              </a:rPr>
              <a:t> </a:t>
            </a:r>
            <a:br>
              <a:rPr lang="en-US" dirty="0" smtClean="0">
                <a:ea typeface="+mj-ea"/>
              </a:rPr>
            </a:br>
            <a:r>
              <a:rPr lang="en-US" dirty="0" smtClean="0">
                <a:ea typeface="+mj-ea"/>
              </a:rPr>
              <a:t>employee freedom as we grow,</a:t>
            </a:r>
            <a:br>
              <a:rPr lang="en-US" dirty="0" smtClean="0">
                <a:ea typeface="+mj-ea"/>
              </a:rPr>
            </a:br>
            <a:r>
              <a:rPr lang="en-US" dirty="0" smtClean="0">
                <a:ea typeface="+mj-ea"/>
              </a:rPr>
              <a:t>rather than limit it, to continue to attract and nourish </a:t>
            </a:r>
            <a:br>
              <a:rPr lang="en-US" dirty="0" smtClean="0">
                <a:ea typeface="+mj-ea"/>
              </a:rPr>
            </a:br>
            <a:r>
              <a:rPr lang="en-US" dirty="0" smtClean="0">
                <a:ea typeface="+mj-ea"/>
              </a:rPr>
              <a:t>innovative people,</a:t>
            </a:r>
            <a:br>
              <a:rPr lang="en-US" dirty="0" smtClean="0">
                <a:ea typeface="+mj-ea"/>
              </a:rPr>
            </a:br>
            <a:r>
              <a:rPr lang="en-US" dirty="0" smtClean="0">
                <a:ea typeface="+mj-ea"/>
              </a:rPr>
              <a:t>so we have better chance of </a:t>
            </a:r>
            <a:br>
              <a:rPr lang="en-US" dirty="0" smtClean="0">
                <a:ea typeface="+mj-ea"/>
              </a:rPr>
            </a:br>
            <a:r>
              <a:rPr lang="en-US" dirty="0" smtClean="0">
                <a:ea typeface="+mj-ea"/>
              </a:rPr>
              <a:t>long-term continued success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F9F3F-F8F6-447A-959C-7E359B8467BB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Most Companies </a:t>
            </a:r>
            <a:br>
              <a:rPr lang="en-US" dirty="0" smtClean="0">
                <a:ea typeface="+mj-ea"/>
              </a:rPr>
            </a:br>
            <a:r>
              <a:rPr lang="en-US" dirty="0" smtClean="0">
                <a:ea typeface="+mj-ea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+mj-ea"/>
              </a:rPr>
              <a:t>Curtail</a:t>
            </a:r>
            <a:r>
              <a:rPr lang="en-US" dirty="0" smtClean="0">
                <a:ea typeface="+mj-ea"/>
              </a:rPr>
              <a:t> Freedom as they get Bigger</a:t>
            </a:r>
          </a:p>
        </p:txBody>
      </p:sp>
      <p:sp>
        <p:nvSpPr>
          <p:cNvPr id="74755" name="Line 3"/>
          <p:cNvSpPr>
            <a:spLocks noChangeShapeType="1"/>
          </p:cNvSpPr>
          <p:nvPr/>
        </p:nvSpPr>
        <p:spPr bwMode="auto">
          <a:xfrm flipV="1">
            <a:off x="990600" y="2362200"/>
            <a:ext cx="6553200" cy="1524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56" name="Line 4"/>
          <p:cNvSpPr>
            <a:spLocks noChangeShapeType="1"/>
          </p:cNvSpPr>
          <p:nvPr/>
        </p:nvSpPr>
        <p:spPr bwMode="auto">
          <a:xfrm>
            <a:off x="990600" y="3886200"/>
            <a:ext cx="6477000" cy="1219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4860925" y="2474913"/>
            <a:ext cx="84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  <a:cs typeface="Arial" pitchFamily="34" charset="0"/>
              </a:rPr>
              <a:t>Bigger</a:t>
            </a: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4860925" y="4267200"/>
            <a:ext cx="2003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  <a:cs typeface="Arial" pitchFamily="34" charset="0"/>
              </a:rPr>
              <a:t>Employee Freedom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49072-2149-4664-B0B4-6A7BB40E21B9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Most Companies Curtail Freedom</a:t>
            </a:r>
            <a:br>
              <a:rPr lang="en-US" dirty="0" smtClean="0">
                <a:ea typeface="+mj-ea"/>
              </a:rPr>
            </a:br>
            <a:r>
              <a:rPr lang="en-US" dirty="0" smtClean="0">
                <a:ea typeface="+mj-ea"/>
              </a:rPr>
              <a:t>As They Grow to Avoid Errors</a:t>
            </a:r>
            <a:br>
              <a:rPr lang="en-US" dirty="0" smtClean="0">
                <a:ea typeface="+mj-ea"/>
              </a:rPr>
            </a:br>
            <a:r>
              <a:rPr lang="en-US" dirty="0" smtClean="0">
                <a:ea typeface="+mj-ea"/>
              </a:rPr>
              <a:t>(sounds pretty good to avoid errors)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9BFD6-9263-4B10-9BE4-CB704AB62CA3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>
                <a:ea typeface="+mj-ea"/>
              </a:rPr>
              <a:t>Desire for Bigger Positive Impact </a:t>
            </a:r>
            <a:br>
              <a:rPr lang="en-US" sz="4000" dirty="0" smtClean="0">
                <a:ea typeface="+mj-ea"/>
              </a:rPr>
            </a:br>
            <a:r>
              <a:rPr lang="en-US" sz="4000" dirty="0" smtClean="0">
                <a:ea typeface="+mj-ea"/>
              </a:rPr>
              <a:t>Creates Growth</a:t>
            </a:r>
          </a:p>
        </p:txBody>
      </p:sp>
      <p:sp>
        <p:nvSpPr>
          <p:cNvPr id="78851" name="Line 3"/>
          <p:cNvSpPr>
            <a:spLocks noChangeShapeType="1"/>
          </p:cNvSpPr>
          <p:nvPr/>
        </p:nvSpPr>
        <p:spPr bwMode="auto">
          <a:xfrm flipV="1">
            <a:off x="1143000" y="1905000"/>
            <a:ext cx="5791200" cy="411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5013325" y="3163888"/>
            <a:ext cx="1166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  <a:cs typeface="Arial" pitchFamily="34" charset="0"/>
              </a:rPr>
              <a:t>Growth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724247-CA02-4ED2-B23A-250094600B69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Growth Increases Complexity</a:t>
            </a:r>
          </a:p>
        </p:txBody>
      </p:sp>
      <p:sp>
        <p:nvSpPr>
          <p:cNvPr id="80899" name="Line 3"/>
          <p:cNvSpPr>
            <a:spLocks noChangeShapeType="1"/>
          </p:cNvSpPr>
          <p:nvPr/>
        </p:nvSpPr>
        <p:spPr bwMode="auto">
          <a:xfrm flipV="1">
            <a:off x="1143000" y="1905000"/>
            <a:ext cx="5791200" cy="411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6096000" y="2590800"/>
            <a:ext cx="1693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  <a:cs typeface="Arial" pitchFamily="34" charset="0"/>
              </a:rPr>
              <a:t>Complexity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3D16-A4FF-430E-A9C8-9735D132549E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>
                <a:ea typeface="+mj-ea"/>
              </a:rPr>
              <a:t>Growth Shrinks Talent Density </a:t>
            </a:r>
            <a:br>
              <a:rPr lang="en-US" sz="4000" dirty="0" smtClean="0">
                <a:ea typeface="+mj-ea"/>
              </a:rPr>
            </a:br>
            <a:r>
              <a:rPr lang="en-US" sz="4000" dirty="0" smtClean="0">
                <a:ea typeface="+mj-ea"/>
              </a:rPr>
              <a:t>in Most Firms</a:t>
            </a:r>
          </a:p>
        </p:txBody>
      </p:sp>
      <p:sp>
        <p:nvSpPr>
          <p:cNvPr id="82947" name="Line 4"/>
          <p:cNvSpPr>
            <a:spLocks noChangeShapeType="1"/>
          </p:cNvSpPr>
          <p:nvPr/>
        </p:nvSpPr>
        <p:spPr bwMode="auto">
          <a:xfrm>
            <a:off x="1066800" y="4114800"/>
            <a:ext cx="5715000" cy="762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48" name="Text Box 5"/>
          <p:cNvSpPr txBox="1">
            <a:spLocks noChangeArrowheads="1"/>
          </p:cNvSpPr>
          <p:nvPr/>
        </p:nvSpPr>
        <p:spPr bwMode="auto">
          <a:xfrm>
            <a:off x="4551363" y="4953000"/>
            <a:ext cx="4592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  <a:cs typeface="Arial" pitchFamily="34" charset="0"/>
              </a:rPr>
              <a:t>% High Performance Employees</a:t>
            </a:r>
          </a:p>
        </p:txBody>
      </p:sp>
      <p:sp>
        <p:nvSpPr>
          <p:cNvPr id="82949" name="Line 6"/>
          <p:cNvSpPr>
            <a:spLocks noChangeShapeType="1"/>
          </p:cNvSpPr>
          <p:nvPr/>
        </p:nvSpPr>
        <p:spPr bwMode="auto">
          <a:xfrm flipV="1">
            <a:off x="1143000" y="1905000"/>
            <a:ext cx="5791200" cy="411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2950" name="Freeform 9"/>
          <p:cNvSpPr>
            <a:spLocks/>
          </p:cNvSpPr>
          <p:nvPr/>
        </p:nvSpPr>
        <p:spPr bwMode="auto">
          <a:xfrm>
            <a:off x="3375025" y="4410075"/>
            <a:ext cx="41275" cy="26988"/>
          </a:xfrm>
          <a:custGeom>
            <a:avLst/>
            <a:gdLst>
              <a:gd name="T0" fmla="*/ 0 w 26"/>
              <a:gd name="T1" fmla="*/ 2147483647 h 17"/>
              <a:gd name="T2" fmla="*/ 2147483647 w 26"/>
              <a:gd name="T3" fmla="*/ 0 h 17"/>
              <a:gd name="T4" fmla="*/ 0 w 26"/>
              <a:gd name="T5" fmla="*/ 2147483647 h 17"/>
              <a:gd name="T6" fmla="*/ 0 60000 65536"/>
              <a:gd name="T7" fmla="*/ 0 60000 65536"/>
              <a:gd name="T8" fmla="*/ 0 60000 65536"/>
              <a:gd name="T9" fmla="*/ 0 w 26"/>
              <a:gd name="T10" fmla="*/ 0 h 17"/>
              <a:gd name="T11" fmla="*/ 26 w 26"/>
              <a:gd name="T12" fmla="*/ 17 h 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" h="17">
                <a:moveTo>
                  <a:pt x="0" y="17"/>
                </a:moveTo>
                <a:cubicBezTo>
                  <a:pt x="9" y="11"/>
                  <a:pt x="26" y="0"/>
                  <a:pt x="26" y="0"/>
                </a:cubicBezTo>
                <a:cubicBezTo>
                  <a:pt x="26" y="0"/>
                  <a:pt x="9" y="11"/>
                  <a:pt x="0" y="17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2951" name="Text Box 11"/>
          <p:cNvSpPr txBox="1">
            <a:spLocks noChangeArrowheads="1"/>
          </p:cNvSpPr>
          <p:nvPr/>
        </p:nvSpPr>
        <p:spPr bwMode="auto">
          <a:xfrm>
            <a:off x="6096000" y="2590800"/>
            <a:ext cx="1693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  <a:cs typeface="Arial" pitchFamily="34" charset="0"/>
              </a:rPr>
              <a:t>Complexity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422D3-3882-4C00-86DA-5E0E7A2AAEAE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Chaos Emerges</a:t>
            </a:r>
          </a:p>
        </p:txBody>
      </p:sp>
      <p:sp>
        <p:nvSpPr>
          <p:cNvPr id="84995" name="Line 3"/>
          <p:cNvSpPr>
            <a:spLocks noChangeShapeType="1"/>
          </p:cNvSpPr>
          <p:nvPr/>
        </p:nvSpPr>
        <p:spPr bwMode="auto">
          <a:xfrm>
            <a:off x="1066800" y="4114800"/>
            <a:ext cx="5715000" cy="762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4551363" y="4953000"/>
            <a:ext cx="4592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  <a:cs typeface="Arial" pitchFamily="34" charset="0"/>
              </a:rPr>
              <a:t>% High Performance Employees</a:t>
            </a:r>
          </a:p>
        </p:txBody>
      </p:sp>
      <p:sp>
        <p:nvSpPr>
          <p:cNvPr id="84997" name="Line 5"/>
          <p:cNvSpPr>
            <a:spLocks noChangeShapeType="1"/>
          </p:cNvSpPr>
          <p:nvPr/>
        </p:nvSpPr>
        <p:spPr bwMode="auto">
          <a:xfrm flipV="1">
            <a:off x="1143000" y="1905000"/>
            <a:ext cx="5791200" cy="411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4998" name="Freeform 6"/>
          <p:cNvSpPr>
            <a:spLocks/>
          </p:cNvSpPr>
          <p:nvPr/>
        </p:nvSpPr>
        <p:spPr bwMode="auto">
          <a:xfrm>
            <a:off x="3375025" y="4410075"/>
            <a:ext cx="41275" cy="26988"/>
          </a:xfrm>
          <a:custGeom>
            <a:avLst/>
            <a:gdLst>
              <a:gd name="T0" fmla="*/ 0 w 26"/>
              <a:gd name="T1" fmla="*/ 2147483647 h 17"/>
              <a:gd name="T2" fmla="*/ 2147483647 w 26"/>
              <a:gd name="T3" fmla="*/ 0 h 17"/>
              <a:gd name="T4" fmla="*/ 0 w 26"/>
              <a:gd name="T5" fmla="*/ 2147483647 h 17"/>
              <a:gd name="T6" fmla="*/ 0 60000 65536"/>
              <a:gd name="T7" fmla="*/ 0 60000 65536"/>
              <a:gd name="T8" fmla="*/ 0 60000 65536"/>
              <a:gd name="T9" fmla="*/ 0 w 26"/>
              <a:gd name="T10" fmla="*/ 0 h 17"/>
              <a:gd name="T11" fmla="*/ 26 w 26"/>
              <a:gd name="T12" fmla="*/ 17 h 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" h="17">
                <a:moveTo>
                  <a:pt x="0" y="17"/>
                </a:moveTo>
                <a:cubicBezTo>
                  <a:pt x="9" y="11"/>
                  <a:pt x="26" y="0"/>
                  <a:pt x="26" y="0"/>
                </a:cubicBezTo>
                <a:cubicBezTo>
                  <a:pt x="26" y="0"/>
                  <a:pt x="9" y="11"/>
                  <a:pt x="0" y="17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4999" name="Text Box 8"/>
          <p:cNvSpPr txBox="1">
            <a:spLocks noChangeArrowheads="1"/>
          </p:cNvSpPr>
          <p:nvPr/>
        </p:nvSpPr>
        <p:spPr bwMode="auto">
          <a:xfrm>
            <a:off x="1524000" y="2133600"/>
            <a:ext cx="39528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Chaos and errors spikes here – business</a:t>
            </a:r>
            <a:br>
              <a:rPr lang="en-US" b="1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</a:br>
            <a:r>
              <a:rPr lang="en-US" b="1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has become too complex to run</a:t>
            </a:r>
            <a:br>
              <a:rPr lang="en-US" b="1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</a:br>
            <a:r>
              <a:rPr lang="en-US" b="1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informally with this talent level</a:t>
            </a:r>
          </a:p>
        </p:txBody>
      </p:sp>
      <p:sp>
        <p:nvSpPr>
          <p:cNvPr id="85000" name="AutoShape 9"/>
          <p:cNvSpPr>
            <a:spLocks noChangeArrowheads="1"/>
          </p:cNvSpPr>
          <p:nvPr/>
        </p:nvSpPr>
        <p:spPr bwMode="auto">
          <a:xfrm>
            <a:off x="2819400" y="3124200"/>
            <a:ext cx="685800" cy="1295400"/>
          </a:xfrm>
          <a:prstGeom prst="curvedRightArrow">
            <a:avLst>
              <a:gd name="adj1" fmla="val 37778"/>
              <a:gd name="adj2" fmla="val 7555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5001" name="Freeform 10"/>
          <p:cNvSpPr>
            <a:spLocks/>
          </p:cNvSpPr>
          <p:nvPr/>
        </p:nvSpPr>
        <p:spPr bwMode="auto">
          <a:xfrm>
            <a:off x="3352800" y="2667000"/>
            <a:ext cx="2590800" cy="2057400"/>
          </a:xfrm>
          <a:custGeom>
            <a:avLst/>
            <a:gdLst>
              <a:gd name="T0" fmla="*/ 0 w 1824"/>
              <a:gd name="T1" fmla="*/ 2147483647 h 1536"/>
              <a:gd name="T2" fmla="*/ 2147483647 w 1824"/>
              <a:gd name="T3" fmla="*/ 0 h 1536"/>
              <a:gd name="T4" fmla="*/ 2147483647 w 1824"/>
              <a:gd name="T5" fmla="*/ 2147483647 h 1536"/>
              <a:gd name="T6" fmla="*/ 0 w 1824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1824"/>
              <a:gd name="T13" fmla="*/ 0 h 1536"/>
              <a:gd name="T14" fmla="*/ 1824 w 1824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24" h="1536">
                <a:moveTo>
                  <a:pt x="0" y="1296"/>
                </a:moveTo>
                <a:lnTo>
                  <a:pt x="1824" y="0"/>
                </a:lnTo>
                <a:lnTo>
                  <a:pt x="1824" y="1536"/>
                </a:lnTo>
                <a:lnTo>
                  <a:pt x="0" y="1296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5002" name="Text Box 11"/>
          <p:cNvSpPr txBox="1">
            <a:spLocks noChangeArrowheads="1"/>
          </p:cNvSpPr>
          <p:nvPr/>
        </p:nvSpPr>
        <p:spPr bwMode="auto">
          <a:xfrm>
            <a:off x="6096000" y="2590800"/>
            <a:ext cx="1693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  <a:cs typeface="Arial" pitchFamily="34" charset="0"/>
              </a:rPr>
              <a:t>Complexity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B948B-86CF-4325-BB3B-EA2AAA09D1A7}" type="slidenum">
              <a:rPr lang="en-US"/>
              <a:pPr/>
              <a:t>46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Process Emerges to Stop the Chaos</a:t>
            </a:r>
          </a:p>
        </p:txBody>
      </p:sp>
      <p:sp>
        <p:nvSpPr>
          <p:cNvPr id="87043" name="Text Box 5"/>
          <p:cNvSpPr txBox="1">
            <a:spLocks noChangeArrowheads="1"/>
          </p:cNvSpPr>
          <p:nvPr/>
        </p:nvSpPr>
        <p:spPr bwMode="auto">
          <a:xfrm>
            <a:off x="4343400" y="3352800"/>
            <a:ext cx="1592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  <a:cs typeface="Arial" pitchFamily="34" charset="0"/>
              </a:rPr>
              <a:t>Procedures</a:t>
            </a:r>
          </a:p>
        </p:txBody>
      </p:sp>
      <p:sp>
        <p:nvSpPr>
          <p:cNvPr id="87044" name="Line 6"/>
          <p:cNvSpPr>
            <a:spLocks noChangeShapeType="1"/>
          </p:cNvSpPr>
          <p:nvPr/>
        </p:nvSpPr>
        <p:spPr bwMode="auto">
          <a:xfrm flipV="1">
            <a:off x="1905000" y="2286000"/>
            <a:ext cx="403860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7045" name="Text Box 9"/>
          <p:cNvSpPr txBox="1">
            <a:spLocks noChangeArrowheads="1"/>
          </p:cNvSpPr>
          <p:nvPr/>
        </p:nvSpPr>
        <p:spPr bwMode="auto">
          <a:xfrm>
            <a:off x="4357688" y="3770313"/>
            <a:ext cx="28051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  <a:cs typeface="Arial" pitchFamily="34" charset="0"/>
              </a:rPr>
              <a:t>No one loves process, but</a:t>
            </a:r>
            <a:br>
              <a:rPr lang="en-US">
                <a:latin typeface="Calibri" pitchFamily="34" charset="0"/>
                <a:cs typeface="Arial" pitchFamily="34" charset="0"/>
              </a:rPr>
            </a:br>
            <a:r>
              <a:rPr lang="en-US">
                <a:latin typeface="Calibri" pitchFamily="34" charset="0"/>
                <a:cs typeface="Arial" pitchFamily="34" charset="0"/>
              </a:rPr>
              <a:t>feels good compared to the</a:t>
            </a:r>
          </a:p>
          <a:p>
            <a:r>
              <a:rPr lang="en-US">
                <a:latin typeface="Calibri" pitchFamily="34" charset="0"/>
                <a:cs typeface="Arial" pitchFamily="34" charset="0"/>
              </a:rPr>
              <a:t>pain of chaos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B2B2B-E6A5-48D2-B8D4-FF66068D93DA}" type="slidenum">
              <a:rPr lang="en-US"/>
              <a:pPr/>
              <a:t>47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Process-focus Drives More Talent Out</a:t>
            </a:r>
          </a:p>
        </p:txBody>
      </p:sp>
      <p:sp>
        <p:nvSpPr>
          <p:cNvPr id="89091" name="Text Box 5"/>
          <p:cNvSpPr txBox="1">
            <a:spLocks noChangeArrowheads="1"/>
          </p:cNvSpPr>
          <p:nvPr/>
        </p:nvSpPr>
        <p:spPr bwMode="auto">
          <a:xfrm>
            <a:off x="3962400" y="3810000"/>
            <a:ext cx="4592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  <a:cs typeface="Arial" pitchFamily="34" charset="0"/>
              </a:rPr>
              <a:t>% High Performance Employees</a:t>
            </a:r>
          </a:p>
        </p:txBody>
      </p:sp>
      <p:sp>
        <p:nvSpPr>
          <p:cNvPr id="89092" name="Freeform 6"/>
          <p:cNvSpPr>
            <a:spLocks/>
          </p:cNvSpPr>
          <p:nvPr/>
        </p:nvSpPr>
        <p:spPr bwMode="auto">
          <a:xfrm>
            <a:off x="3375025" y="4410075"/>
            <a:ext cx="41275" cy="26988"/>
          </a:xfrm>
          <a:custGeom>
            <a:avLst/>
            <a:gdLst>
              <a:gd name="T0" fmla="*/ 0 w 26"/>
              <a:gd name="T1" fmla="*/ 2147483647 h 17"/>
              <a:gd name="T2" fmla="*/ 2147483647 w 26"/>
              <a:gd name="T3" fmla="*/ 0 h 17"/>
              <a:gd name="T4" fmla="*/ 0 w 26"/>
              <a:gd name="T5" fmla="*/ 2147483647 h 17"/>
              <a:gd name="T6" fmla="*/ 0 60000 65536"/>
              <a:gd name="T7" fmla="*/ 0 60000 65536"/>
              <a:gd name="T8" fmla="*/ 0 60000 65536"/>
              <a:gd name="T9" fmla="*/ 0 w 26"/>
              <a:gd name="T10" fmla="*/ 0 h 17"/>
              <a:gd name="T11" fmla="*/ 26 w 26"/>
              <a:gd name="T12" fmla="*/ 17 h 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" h="17">
                <a:moveTo>
                  <a:pt x="0" y="17"/>
                </a:moveTo>
                <a:cubicBezTo>
                  <a:pt x="9" y="11"/>
                  <a:pt x="26" y="0"/>
                  <a:pt x="26" y="0"/>
                </a:cubicBezTo>
                <a:cubicBezTo>
                  <a:pt x="26" y="0"/>
                  <a:pt x="9" y="11"/>
                  <a:pt x="0" y="17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9093" name="Freeform 7"/>
          <p:cNvSpPr>
            <a:spLocks/>
          </p:cNvSpPr>
          <p:nvPr/>
        </p:nvSpPr>
        <p:spPr bwMode="auto">
          <a:xfrm>
            <a:off x="838200" y="4076700"/>
            <a:ext cx="6781800" cy="1714500"/>
          </a:xfrm>
          <a:custGeom>
            <a:avLst/>
            <a:gdLst>
              <a:gd name="T0" fmla="*/ 2147483647 w 4272"/>
              <a:gd name="T1" fmla="*/ 2147483647 h 1080"/>
              <a:gd name="T2" fmla="*/ 2147483647 w 4272"/>
              <a:gd name="T3" fmla="*/ 2147483647 h 1080"/>
              <a:gd name="T4" fmla="*/ 2147483647 w 4272"/>
              <a:gd name="T5" fmla="*/ 2147483647 h 1080"/>
              <a:gd name="T6" fmla="*/ 2147483647 w 4272"/>
              <a:gd name="T7" fmla="*/ 2147483647 h 1080"/>
              <a:gd name="T8" fmla="*/ 2147483647 w 4272"/>
              <a:gd name="T9" fmla="*/ 2147483647 h 1080"/>
              <a:gd name="T10" fmla="*/ 2147483647 w 4272"/>
              <a:gd name="T11" fmla="*/ 2147483647 h 10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272"/>
              <a:gd name="T19" fmla="*/ 0 h 1080"/>
              <a:gd name="T20" fmla="*/ 4272 w 4272"/>
              <a:gd name="T21" fmla="*/ 1080 h 108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272" h="1080">
                <a:moveTo>
                  <a:pt x="192" y="24"/>
                </a:moveTo>
                <a:cubicBezTo>
                  <a:pt x="96" y="12"/>
                  <a:pt x="0" y="0"/>
                  <a:pt x="288" y="24"/>
                </a:cubicBezTo>
                <a:cubicBezTo>
                  <a:pt x="576" y="48"/>
                  <a:pt x="1400" y="112"/>
                  <a:pt x="1920" y="168"/>
                </a:cubicBezTo>
                <a:cubicBezTo>
                  <a:pt x="2440" y="224"/>
                  <a:pt x="3056" y="288"/>
                  <a:pt x="3408" y="360"/>
                </a:cubicBezTo>
                <a:cubicBezTo>
                  <a:pt x="3760" y="432"/>
                  <a:pt x="3888" y="480"/>
                  <a:pt x="4032" y="600"/>
                </a:cubicBezTo>
                <a:cubicBezTo>
                  <a:pt x="4176" y="720"/>
                  <a:pt x="4232" y="1000"/>
                  <a:pt x="4272" y="108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007E2-DF9B-40A6-A30F-209E206C7BBC}" type="slidenum">
              <a:rPr lang="en-US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Strong Near-Term Outcome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A highly-successful process-driven company</a:t>
            </a:r>
          </a:p>
          <a:p>
            <a:pPr lvl="1"/>
            <a:r>
              <a:rPr lang="en-US" sz="2400" smtClean="0"/>
              <a:t>With leading share in its market</a:t>
            </a:r>
          </a:p>
          <a:p>
            <a:pPr lvl="1"/>
            <a:r>
              <a:rPr lang="en-US" sz="2400" smtClean="0"/>
              <a:t>Minimal thinking required</a:t>
            </a:r>
          </a:p>
          <a:p>
            <a:pPr lvl="1"/>
            <a:r>
              <a:rPr lang="en-US" sz="2400" smtClean="0"/>
              <a:t>Few mistakes made – very efficient</a:t>
            </a:r>
          </a:p>
          <a:p>
            <a:pPr lvl="1"/>
            <a:r>
              <a:rPr lang="en-US" sz="2400" smtClean="0"/>
              <a:t>Few curious innovator-mavericks remain</a:t>
            </a:r>
          </a:p>
          <a:p>
            <a:pPr lvl="1"/>
            <a:r>
              <a:rPr lang="en-US" sz="2400" smtClean="0"/>
              <a:t>Very optimized processes for its existing market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AD633-D2AB-479D-9D2D-E24BFC7D5468}" type="slidenum">
              <a:rPr lang="en-US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Lots of companies have </a:t>
            </a:r>
            <a:br>
              <a:rPr lang="en-US" sz="4000" smtClean="0"/>
            </a:br>
            <a:r>
              <a:rPr lang="en-US" sz="4000" smtClean="0"/>
              <a:t>nice sounding </a:t>
            </a:r>
            <a:br>
              <a:rPr lang="en-US" sz="4000" smtClean="0"/>
            </a:br>
            <a:r>
              <a:rPr lang="en-US" sz="4000" smtClean="0"/>
              <a:t>value statements</a:t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A46A5-8F53-4DA2-8F07-394682E7485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Then the Market Shifts…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Market shifts due to new technology or new competitors or new business models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Company is unable to adapt quickly, because the employees are extremely good at following the existing processes, and process adherence is the value system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Company generally grinds painfully into irrelevance, due to inability to respond to the market shift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45E0-6C2C-4EFC-A41E-B0633C01CE15}" type="slidenum">
              <a:rPr lang="en-US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Seems Like Three Bad Options</a:t>
            </a:r>
          </a:p>
        </p:txBody>
      </p:sp>
      <p:sp>
        <p:nvSpPr>
          <p:cNvPr id="952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mtClean="0"/>
              <a:t>Stay creative by staying small</a:t>
            </a:r>
          </a:p>
          <a:p>
            <a:pPr marL="514350" indent="-514350">
              <a:buFontTx/>
              <a:buAutoNum type="arabicPeriod"/>
            </a:pPr>
            <a:r>
              <a:rPr lang="en-US" smtClean="0"/>
              <a:t>Try to avoid rules as you grow, suffer chaos</a:t>
            </a:r>
          </a:p>
          <a:p>
            <a:pPr marL="514350" indent="-514350">
              <a:buFontTx/>
              <a:buAutoNum type="arabicPeriod"/>
            </a:pPr>
            <a:r>
              <a:rPr lang="en-US" smtClean="0"/>
              <a:t>Use process as you grow to drive efficient execution of current model, but cripple creativity, innovation, flexibility, and ability to thrive when market inevitably shifts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06DB-58EE-4D90-9E4D-C007B1717531}" type="slidenum">
              <a:rPr lang="en-US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 Fourth Option</a:t>
            </a:r>
          </a:p>
        </p:txBody>
      </p:sp>
      <p:sp>
        <p:nvSpPr>
          <p:cNvPr id="962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Avoid Chaos as you grow with Ever More High Performance People – not with Rules</a:t>
            </a:r>
          </a:p>
          <a:p>
            <a:r>
              <a:rPr lang="en-US" smtClean="0"/>
              <a:t>Then you can continue to run informally with self-discipline and avoid chaos</a:t>
            </a:r>
          </a:p>
          <a:p>
            <a:r>
              <a:rPr lang="en-US" smtClean="0"/>
              <a:t>The run informally part is what enables and attracts creativity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D279B-C9B9-454A-ACBB-42D9D9F2AF33}" type="slidenum">
              <a:rPr lang="en-US"/>
              <a:pPr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The Key:  Increase Talent Density faster than Complexity Grows</a:t>
            </a:r>
          </a:p>
        </p:txBody>
      </p:sp>
      <p:sp>
        <p:nvSpPr>
          <p:cNvPr id="97283" name="Line 4"/>
          <p:cNvSpPr>
            <a:spLocks noChangeShapeType="1"/>
          </p:cNvSpPr>
          <p:nvPr/>
        </p:nvSpPr>
        <p:spPr bwMode="auto">
          <a:xfrm flipV="1">
            <a:off x="1600200" y="3733800"/>
            <a:ext cx="5715000" cy="1066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7284" name="Text Box 6"/>
          <p:cNvSpPr txBox="1">
            <a:spLocks noChangeArrowheads="1"/>
          </p:cNvSpPr>
          <p:nvPr/>
        </p:nvSpPr>
        <p:spPr bwMode="auto">
          <a:xfrm rot="-1282820">
            <a:off x="1566863" y="2817813"/>
            <a:ext cx="4592637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  <a:cs typeface="Arial" pitchFamily="34" charset="0"/>
              </a:rPr>
              <a:t>% High Performance Employees</a:t>
            </a:r>
          </a:p>
        </p:txBody>
      </p:sp>
      <p:sp>
        <p:nvSpPr>
          <p:cNvPr id="97285" name="Text Box 9"/>
          <p:cNvSpPr txBox="1">
            <a:spLocks noChangeArrowheads="1"/>
          </p:cNvSpPr>
          <p:nvPr/>
        </p:nvSpPr>
        <p:spPr bwMode="auto">
          <a:xfrm rot="-576605">
            <a:off x="2673350" y="4351338"/>
            <a:ext cx="30162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  <a:cs typeface="Arial" pitchFamily="34" charset="0"/>
              </a:rPr>
              <a:t>Business Complexity</a:t>
            </a:r>
          </a:p>
        </p:txBody>
      </p:sp>
      <p:sp>
        <p:nvSpPr>
          <p:cNvPr id="97286" name="Line 5"/>
          <p:cNvSpPr>
            <a:spLocks noChangeShapeType="1"/>
          </p:cNvSpPr>
          <p:nvPr/>
        </p:nvSpPr>
        <p:spPr bwMode="auto">
          <a:xfrm flipV="1">
            <a:off x="1600200" y="1828800"/>
            <a:ext cx="5867400" cy="23622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71D5-B08F-4D41-85A8-00BA7F173EF0}" type="slidenum">
              <a:rPr lang="en-US"/>
              <a:pPr/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Increase Talent Density</a:t>
            </a:r>
          </a:p>
        </p:txBody>
      </p:sp>
      <p:sp>
        <p:nvSpPr>
          <p:cNvPr id="99331" name="Content Placeholder 6"/>
          <p:cNvSpPr>
            <a:spLocks noGrp="1"/>
          </p:cNvSpPr>
          <p:nvPr>
            <p:ph idx="1"/>
          </p:nvPr>
        </p:nvSpPr>
        <p:spPr>
          <a:xfrm>
            <a:off x="3505200" y="3429000"/>
            <a:ext cx="5181600" cy="2697163"/>
          </a:xfrm>
        </p:spPr>
        <p:txBody>
          <a:bodyPr/>
          <a:lstStyle/>
          <a:p>
            <a:r>
              <a:rPr lang="en-US" sz="2400" smtClean="0"/>
              <a:t>Top of market compensation</a:t>
            </a:r>
          </a:p>
          <a:p>
            <a:r>
              <a:rPr lang="en-US" sz="2400" smtClean="0"/>
              <a:t>Attract hi-value people through freedom to make impact</a:t>
            </a:r>
          </a:p>
          <a:p>
            <a:r>
              <a:rPr lang="en-US" sz="2400" smtClean="0"/>
              <a:t>Be demanding about high performance culture</a:t>
            </a:r>
          </a:p>
        </p:txBody>
      </p:sp>
      <p:sp>
        <p:nvSpPr>
          <p:cNvPr id="99332" name="Text Box 6"/>
          <p:cNvSpPr txBox="1">
            <a:spLocks noChangeArrowheads="1"/>
          </p:cNvSpPr>
          <p:nvPr/>
        </p:nvSpPr>
        <p:spPr bwMode="auto">
          <a:xfrm rot="-1282820">
            <a:off x="1566863" y="2817813"/>
            <a:ext cx="4592637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  <a:cs typeface="Arial" pitchFamily="34" charset="0"/>
              </a:rPr>
              <a:t>% High Performance Employees</a:t>
            </a:r>
          </a:p>
        </p:txBody>
      </p:sp>
      <p:sp>
        <p:nvSpPr>
          <p:cNvPr id="99333" name="Line 5"/>
          <p:cNvSpPr>
            <a:spLocks noChangeShapeType="1"/>
          </p:cNvSpPr>
          <p:nvPr/>
        </p:nvSpPr>
        <p:spPr bwMode="auto">
          <a:xfrm flipV="1">
            <a:off x="1600200" y="1828800"/>
            <a:ext cx="5867400" cy="23622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933AB-64AC-4A9F-AB62-0BF619A4E3A8}" type="slidenum">
              <a:rPr lang="en-US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Minimize Complexity Growth</a:t>
            </a:r>
          </a:p>
        </p:txBody>
      </p:sp>
      <p:sp>
        <p:nvSpPr>
          <p:cNvPr id="101379" name="Line 4"/>
          <p:cNvSpPr>
            <a:spLocks noChangeShapeType="1"/>
          </p:cNvSpPr>
          <p:nvPr/>
        </p:nvSpPr>
        <p:spPr bwMode="auto">
          <a:xfrm flipV="1">
            <a:off x="1600200" y="3733800"/>
            <a:ext cx="5715000" cy="1066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1380" name="Text Box 9"/>
          <p:cNvSpPr txBox="1">
            <a:spLocks noChangeArrowheads="1"/>
          </p:cNvSpPr>
          <p:nvPr/>
        </p:nvSpPr>
        <p:spPr bwMode="auto">
          <a:xfrm rot="-576605">
            <a:off x="2673350" y="4351338"/>
            <a:ext cx="30162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  <a:cs typeface="Arial" pitchFamily="34" charset="0"/>
              </a:rPr>
              <a:t>Business Complexity</a:t>
            </a:r>
          </a:p>
        </p:txBody>
      </p:sp>
      <p:sp>
        <p:nvSpPr>
          <p:cNvPr id="101381" name="Content Placeholder 6"/>
          <p:cNvSpPr>
            <a:spLocks noGrp="1"/>
          </p:cNvSpPr>
          <p:nvPr>
            <p:ph idx="1"/>
          </p:nvPr>
        </p:nvSpPr>
        <p:spPr>
          <a:xfrm>
            <a:off x="381000" y="1981200"/>
            <a:ext cx="6400800" cy="1828800"/>
          </a:xfrm>
        </p:spPr>
        <p:txBody>
          <a:bodyPr/>
          <a:lstStyle/>
          <a:p>
            <a:r>
              <a:rPr lang="en-US" sz="2400" smtClean="0"/>
              <a:t>Few big products vs many small ones</a:t>
            </a:r>
          </a:p>
          <a:p>
            <a:r>
              <a:rPr lang="en-US" sz="2400" smtClean="0"/>
              <a:t>Eliminate distracting complexity (barnacles)</a:t>
            </a:r>
          </a:p>
          <a:p>
            <a:r>
              <a:rPr lang="en-US" sz="2400" smtClean="0"/>
              <a:t>Value simplicity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11951-00B4-4198-93D4-483EC84DB893}" type="slidenum">
              <a:rPr lang="en-US"/>
              <a:pPr/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smtClean="0"/>
              <a:t>With the Right People, </a:t>
            </a:r>
            <a:br>
              <a:rPr lang="en-US" sz="3600" smtClean="0"/>
            </a:b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> Instead of a </a:t>
            </a:r>
            <a:br>
              <a:rPr lang="en-US" sz="3600" smtClean="0"/>
            </a:br>
            <a:r>
              <a:rPr lang="en-US" sz="3600" smtClean="0"/>
              <a:t>Culture of Process Adherence, </a:t>
            </a:r>
            <a:br>
              <a:rPr lang="en-US" sz="3600" smtClean="0"/>
            </a:b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>Culture of </a:t>
            </a:r>
            <a:br>
              <a:rPr lang="en-US" sz="3600" smtClean="0"/>
            </a:br>
            <a:r>
              <a:rPr lang="en-US" sz="3600" smtClean="0"/>
              <a:t>Freedom and Responsibility, </a:t>
            </a:r>
            <a:br>
              <a:rPr lang="en-US" sz="3600" smtClean="0"/>
            </a:br>
            <a:r>
              <a:rPr lang="en-US" sz="3600" smtClean="0"/>
              <a:t>Innovation and Self-Discipline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44C9A-04CC-4474-88BC-DECC2D167878}" type="slidenum">
              <a:rPr lang="en-US"/>
              <a:pPr/>
              <a:t>56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Is Freedom Absolute?</a:t>
            </a:r>
          </a:p>
        </p:txBody>
      </p:sp>
      <p:sp>
        <p:nvSpPr>
          <p:cNvPr id="37891" name="Subtitle 6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n-ea"/>
              </a:rPr>
              <a:t>Are all rules &amp; processes bad?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31AA-1733-44AC-A7E1-A4E79510A7AA}" type="slidenum">
              <a:rPr lang="en-US"/>
              <a:pPr/>
              <a:t>57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Freedom is not absolute.</a:t>
            </a:r>
            <a:br>
              <a:rPr lang="en-US" sz="4000" smtClean="0"/>
            </a:b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Like “free speech” </a:t>
            </a:r>
            <a:br>
              <a:rPr lang="en-US" sz="4000" smtClean="0"/>
            </a:br>
            <a:r>
              <a:rPr lang="en-US" sz="4000" smtClean="0"/>
              <a:t>there are some</a:t>
            </a:r>
            <a:br>
              <a:rPr lang="en-US" sz="4000" smtClean="0"/>
            </a:br>
            <a:r>
              <a:rPr lang="en-US" sz="4000" smtClean="0"/>
              <a:t>limited exceptions to </a:t>
            </a:r>
            <a:br>
              <a:rPr lang="en-US" sz="4000" smtClean="0"/>
            </a:br>
            <a:r>
              <a:rPr lang="en-US" sz="4000" smtClean="0"/>
              <a:t>“freedom at work”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19A70-A404-45B0-8A14-B27A4E6B3FAA}" type="slidenum">
              <a:rPr lang="en-US"/>
              <a:pPr/>
              <a:t>58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Types of Necessary Rules</a:t>
            </a:r>
          </a:p>
        </p:txBody>
      </p:sp>
      <p:sp>
        <p:nvSpPr>
          <p:cNvPr id="10957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sz="2800" smtClean="0">
                <a:solidFill>
                  <a:srgbClr val="FF0000"/>
                </a:solidFill>
              </a:rPr>
              <a:t>Prevent irrevocable disaster</a:t>
            </a:r>
          </a:p>
          <a:p>
            <a:pPr lvl="1"/>
            <a:r>
              <a:rPr lang="en-US" sz="2400" smtClean="0"/>
              <a:t>E.g. Financials produced are wrong</a:t>
            </a:r>
          </a:p>
          <a:p>
            <a:pPr lvl="1"/>
            <a:r>
              <a:rPr lang="en-US" sz="2400" smtClean="0"/>
              <a:t>E.g. Hackers steal our customers’ credit card info</a:t>
            </a:r>
          </a:p>
          <a:p>
            <a:pPr marL="514350" indent="-514350">
              <a:buFontTx/>
              <a:buAutoNum type="arabicPeriod"/>
            </a:pPr>
            <a:r>
              <a:rPr lang="en-US" sz="2800" smtClean="0">
                <a:solidFill>
                  <a:srgbClr val="FF0000"/>
                </a:solidFill>
              </a:rPr>
              <a:t>Moral, ethical, legal issues</a:t>
            </a:r>
          </a:p>
          <a:p>
            <a:pPr lvl="1"/>
            <a:r>
              <a:rPr lang="en-US" sz="2400" smtClean="0"/>
              <a:t>E.g. Dishonesty, harassment are intolerable</a:t>
            </a:r>
          </a:p>
          <a:p>
            <a:pPr marL="514350" indent="-514350"/>
            <a:endParaRPr lang="en-US" sz="280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00E21-37C0-4971-AC17-F09AA2524F0C}" type="slidenum">
              <a:rPr lang="en-US"/>
              <a:pPr/>
              <a:t>59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>
                <a:ea typeface="+mj-ea"/>
              </a:rPr>
              <a:t>Enron Had A Nice-Sounding </a:t>
            </a:r>
            <a:br>
              <a:rPr lang="en-US" sz="4000" dirty="0" smtClean="0">
                <a:ea typeface="+mj-ea"/>
              </a:rPr>
            </a:br>
            <a:r>
              <a:rPr lang="en-US" sz="4000" dirty="0" smtClean="0">
                <a:ea typeface="+mj-ea"/>
              </a:rPr>
              <a:t>Value Statement with 4 Values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0" y="1905000"/>
            <a:ext cx="3810000" cy="4602163"/>
          </a:xfrm>
        </p:spPr>
        <p:txBody>
          <a:bodyPr/>
          <a:lstStyle/>
          <a:p>
            <a:r>
              <a:rPr lang="en-US" b="1" smtClean="0"/>
              <a:t>Integrity</a:t>
            </a:r>
            <a:endParaRPr lang="en-US" smtClean="0"/>
          </a:p>
          <a:p>
            <a:r>
              <a:rPr lang="en-US" b="1" smtClean="0"/>
              <a:t>Communication</a:t>
            </a:r>
            <a:endParaRPr lang="en-US" smtClean="0"/>
          </a:p>
          <a:p>
            <a:r>
              <a:rPr lang="en-US" b="1" smtClean="0"/>
              <a:t>Respect</a:t>
            </a:r>
            <a:endParaRPr lang="en-US" smtClean="0"/>
          </a:p>
          <a:p>
            <a:r>
              <a:rPr lang="en-US" b="1" smtClean="0"/>
              <a:t>Excellence</a:t>
            </a:r>
            <a:br>
              <a:rPr lang="en-US" b="1" smtClean="0"/>
            </a:br>
            <a:endParaRPr lang="en-US" smtClean="0"/>
          </a:p>
        </p:txBody>
      </p:sp>
      <p:pic>
        <p:nvPicPr>
          <p:cNvPr id="21508" name="Picture 4" descr="enr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057400"/>
            <a:ext cx="4343400" cy="294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524000" y="1676400"/>
            <a:ext cx="2051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Enron headquarters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A529B-05DE-4ECF-9A3B-AA7232D0D2C0}" type="slidenum">
              <a:rPr lang="en-US"/>
              <a:pPr/>
              <a:t>6</a:t>
            </a:fld>
            <a:endParaRPr lang="en-US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990600" y="5029200"/>
            <a:ext cx="3200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Their 4 values were chiseled in marble in the main lobby, but had little to do with the real values of the organization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Mostly, Though, </a:t>
            </a:r>
            <a:r>
              <a:rPr lang="en-US" b="1" dirty="0" smtClean="0">
                <a:solidFill>
                  <a:srgbClr val="00B050"/>
                </a:solidFill>
                <a:ea typeface="+mj-ea"/>
              </a:rPr>
              <a:t>Rapid Recovery </a:t>
            </a:r>
            <a:r>
              <a:rPr lang="en-US" dirty="0" smtClean="0">
                <a:ea typeface="+mj-ea"/>
              </a:rPr>
              <a:t>is </a:t>
            </a:r>
            <a:br>
              <a:rPr lang="en-US" dirty="0" smtClean="0">
                <a:ea typeface="+mj-ea"/>
              </a:rPr>
            </a:br>
            <a:r>
              <a:rPr lang="en-US" dirty="0" smtClean="0">
                <a:ea typeface="+mj-ea"/>
              </a:rPr>
              <a:t>the Right Model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mtClean="0"/>
              <a:t>Just fix problems quickly</a:t>
            </a:r>
          </a:p>
          <a:p>
            <a:pPr lvl="1">
              <a:lnSpc>
                <a:spcPct val="90000"/>
              </a:lnSpc>
            </a:pPr>
            <a:r>
              <a:rPr lang="en-US" b="1" smtClean="0">
                <a:solidFill>
                  <a:srgbClr val="00B050"/>
                </a:solidFill>
              </a:rPr>
              <a:t>High performers make very few errors</a:t>
            </a:r>
          </a:p>
          <a:p>
            <a:pPr>
              <a:lnSpc>
                <a:spcPct val="90000"/>
              </a:lnSpc>
            </a:pPr>
            <a:r>
              <a:rPr lang="en-US" smtClean="0"/>
              <a:t>We’re in a creative-inventive market, not a safety-critical market like medicine or nuclear power</a:t>
            </a:r>
          </a:p>
          <a:p>
            <a:pPr>
              <a:lnSpc>
                <a:spcPct val="90000"/>
              </a:lnSpc>
            </a:pPr>
            <a:r>
              <a:rPr lang="en-US" smtClean="0"/>
              <a:t>You may have heard preventing error is cheaper than fixing it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Yes, in manufacturing or medicine, but…</a:t>
            </a:r>
          </a:p>
          <a:p>
            <a:pPr lvl="1">
              <a:lnSpc>
                <a:spcPct val="90000"/>
              </a:lnSpc>
            </a:pPr>
            <a:r>
              <a:rPr lang="en-US" b="1" smtClean="0"/>
              <a:t>Not so in creative environments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8759-7DDB-4967-8A8C-A2C584708370}" type="slidenum">
              <a:rPr lang="en-US"/>
              <a:pPr/>
              <a:t>60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“Good” vs “Bad”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700" smtClean="0"/>
              <a:t>“Good” processes help talented people get more done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Web site push every two weeks rather than random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Spend within budget each quarter so don’t have to coordinate every spending decision across departments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Regularly scheduled strategy and context meetings</a:t>
            </a:r>
          </a:p>
          <a:p>
            <a:pPr>
              <a:lnSpc>
                <a:spcPct val="90000"/>
              </a:lnSpc>
            </a:pPr>
            <a:r>
              <a:rPr lang="en-US" sz="2700" smtClean="0"/>
              <a:t>“Bad” processes try to prevent recoverable mistakes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Get pre-approvals for $5k spending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3 people to sign off on banner ad creative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Permission needed to hang a poster on a wall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Multi-level approval process for projects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Get 10 people to interview each candidate </a:t>
            </a:r>
          </a:p>
          <a:p>
            <a:pPr>
              <a:lnSpc>
                <a:spcPct val="90000"/>
              </a:lnSpc>
            </a:pPr>
            <a:endParaRPr lang="en-US" sz="270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46946-CEE9-4C8B-B638-CACF01D0B676}" type="slidenum">
              <a:rPr lang="en-US"/>
              <a:pPr/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Rule Creep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“Bad” processes tend to creep in</a:t>
            </a:r>
          </a:p>
          <a:p>
            <a:pPr lvl="1"/>
            <a:r>
              <a:rPr lang="en-US" smtClean="0"/>
              <a:t>Preventing errors just sounds so good</a:t>
            </a:r>
          </a:p>
          <a:p>
            <a:r>
              <a:rPr lang="en-US" smtClean="0"/>
              <a:t>We try to get rid of rules when we can, to reinforce the point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2F705-2C56-4D88-BA24-7D945C665F29}" type="slidenum">
              <a:rPr lang="en-US"/>
              <a:pPr/>
              <a:t>62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Example: Netflix Vacation Policy </a:t>
            </a:r>
            <a:br>
              <a:rPr lang="en-US" smtClean="0"/>
            </a:br>
            <a:r>
              <a:rPr lang="en-US" smtClean="0"/>
              <a:t>and Tracking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898989"/>
                </a:solidFill>
              </a:rPr>
              <a:t>Until 2004 we had the standard model of N days per year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80EEE-A12A-44F0-905A-58A87914555F}" type="slidenum">
              <a:rPr lang="en-US"/>
              <a:pPr/>
              <a:t>63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Meanwhile…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 smtClean="0">
                <a:solidFill>
                  <a:srgbClr val="898989"/>
                </a:solidFill>
              </a:rPr>
              <a:t>We’re all working online some nights and weekends, responding to emails at odd hours, and taking an afternoon now and then for personal time.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5B260-6B42-41B7-8B06-CF408E09F296}" type="slidenum">
              <a:rPr lang="en-US"/>
              <a:pPr/>
              <a:t>64</a:t>
            </a:fld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An employee pointed out…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898989"/>
                </a:solidFill>
              </a:rPr>
              <a:t>We don’t track hours worked per day or per week, so why are we tracking days of vacation per year?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C61AD-B9DA-44D2-891B-83368592D112}" type="slidenum">
              <a:rPr lang="en-US"/>
              <a:pPr/>
              <a:t>65</a:t>
            </a:fld>
            <a:endParaRPr 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We realized…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700" smtClean="0">
                <a:solidFill>
                  <a:srgbClr val="898989"/>
                </a:solidFill>
              </a:rPr>
              <a:t>We should focus on what people get done, not how many hours or days worked.   Just as we don’t have an 9-5 day policy, we don’t need a vacation policy.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CB842-C3A5-4D30-A72E-7D0397A0A421}" type="slidenum">
              <a:rPr lang="en-US"/>
              <a:pPr/>
              <a:t>66</a:t>
            </a:fld>
            <a:endParaRPr lang="en-U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Netflix Vacation Policy </a:t>
            </a:r>
            <a:br>
              <a:rPr lang="en-US" smtClean="0"/>
            </a:br>
            <a:r>
              <a:rPr lang="en-US" smtClean="0"/>
              <a:t>and Tracking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smtClean="0">
                <a:solidFill>
                  <a:srgbClr val="898989"/>
                </a:solidFill>
              </a:rPr>
              <a:t>“there is no policy or tracking”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CA8C6-8CDA-4A9D-B053-0AE8C005C8BC}" type="slidenum">
              <a:rPr lang="en-US"/>
              <a:pPr/>
              <a:t>67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Netflix Vacation Policy </a:t>
            </a:r>
            <a:br>
              <a:rPr lang="en-US" smtClean="0"/>
            </a:br>
            <a:r>
              <a:rPr lang="en-US" smtClean="0"/>
              <a:t>and Tracking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00" smtClean="0">
                <a:solidFill>
                  <a:srgbClr val="898989"/>
                </a:solidFill>
              </a:rPr>
              <a:t>“there is no policy or tracking”</a:t>
            </a:r>
          </a:p>
          <a:p>
            <a:pPr>
              <a:lnSpc>
                <a:spcPct val="80000"/>
              </a:lnSpc>
            </a:pPr>
            <a:endParaRPr lang="en-US" sz="2000" smtClean="0">
              <a:solidFill>
                <a:srgbClr val="898989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smtClean="0">
                <a:solidFill>
                  <a:srgbClr val="898989"/>
                </a:solidFill>
              </a:rPr>
              <a:t>“There is also no clothing policy at Netflix, but no one has come to work naked lately.”  – Patty McCord, 2004</a:t>
            </a:r>
            <a:br>
              <a:rPr lang="en-US" sz="2000" smtClean="0">
                <a:solidFill>
                  <a:srgbClr val="898989"/>
                </a:solidFill>
              </a:rPr>
            </a:br>
            <a:endParaRPr lang="en-US" sz="2000" smtClean="0">
              <a:solidFill>
                <a:srgbClr val="898989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smtClean="0">
                <a:solidFill>
                  <a:srgbClr val="898989"/>
                </a:solidFill>
              </a:rPr>
              <a:t>Lesson: you don’t need detailed policies for everything.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5905-8F72-4026-922A-A1BEFB7533EC}" type="slidenum">
              <a:rPr lang="en-US"/>
              <a:pPr/>
              <a:t>68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Another Example of Freedom and Responsibility…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DE08B-9430-4538-B0BC-835F7A421EDF}" type="slidenum">
              <a:rPr lang="en-US"/>
              <a:pPr/>
              <a:t>69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The </a:t>
            </a:r>
            <a:r>
              <a:rPr lang="en-US" i="1" dirty="0" smtClean="0">
                <a:ea typeface="+mj-ea"/>
              </a:rPr>
              <a:t>real</a:t>
            </a:r>
            <a:r>
              <a:rPr lang="en-US" dirty="0" smtClean="0">
                <a:ea typeface="+mj-ea"/>
              </a:rPr>
              <a:t> company values, </a:t>
            </a:r>
            <a:br>
              <a:rPr lang="en-US" dirty="0" smtClean="0">
                <a:ea typeface="+mj-ea"/>
              </a:rPr>
            </a:br>
            <a:r>
              <a:rPr lang="en-US" dirty="0" smtClean="0">
                <a:ea typeface="+mj-ea"/>
              </a:rPr>
              <a:t>as opposed to the </a:t>
            </a:r>
            <a:br>
              <a:rPr lang="en-US" dirty="0" smtClean="0">
                <a:ea typeface="+mj-ea"/>
              </a:rPr>
            </a:br>
            <a:r>
              <a:rPr lang="en-US" dirty="0" smtClean="0">
                <a:ea typeface="+mj-ea"/>
              </a:rPr>
              <a:t>nice-sounding values, </a:t>
            </a:r>
            <a:br>
              <a:rPr lang="en-US" dirty="0" smtClean="0">
                <a:ea typeface="+mj-ea"/>
              </a:rPr>
            </a:br>
            <a:r>
              <a:rPr lang="en-US" dirty="0" smtClean="0">
                <a:ea typeface="+mj-ea"/>
              </a:rPr>
              <a:t>are shown by who gets </a:t>
            </a:r>
            <a:br>
              <a:rPr lang="en-US" dirty="0" smtClean="0">
                <a:ea typeface="+mj-ea"/>
              </a:rPr>
            </a:br>
            <a:r>
              <a:rPr lang="en-US" dirty="0" smtClean="0">
                <a:ea typeface="+mj-ea"/>
              </a:rPr>
              <a:t>rewarded, promoted, or let go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0220E-FB6B-4544-B875-5553AF4DC095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Most companies have complex policies around what you can expense, how you travel, what gifts you can accept, etc. </a:t>
            </a:r>
            <a:br>
              <a:rPr lang="en-US" sz="4000" smtClean="0"/>
            </a:b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Plus they have whole departments to verify compliance </a:t>
            </a:r>
            <a:br>
              <a:rPr lang="en-US" sz="4000" smtClean="0"/>
            </a:br>
            <a:r>
              <a:rPr lang="en-US" sz="4000" smtClean="0"/>
              <a:t>with these policies.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1E8D3-A25B-466D-B9C2-B427DB93FA5E}" type="slidenum">
              <a:rPr lang="en-US"/>
              <a:pPr/>
              <a:t>70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>
                <a:ea typeface="+mj-ea"/>
              </a:rPr>
              <a:t>Netflix Policies </a:t>
            </a:r>
            <a:br>
              <a:rPr lang="en-US" sz="4000" dirty="0" smtClean="0">
                <a:ea typeface="+mj-ea"/>
              </a:rPr>
            </a:br>
            <a:r>
              <a:rPr lang="en-US" sz="4000" dirty="0" smtClean="0">
                <a:ea typeface="+mj-ea"/>
              </a:rPr>
              <a:t>for Expensing, Entertainment, </a:t>
            </a:r>
            <a:br>
              <a:rPr lang="en-US" sz="4000" dirty="0" smtClean="0">
                <a:ea typeface="+mj-ea"/>
              </a:rPr>
            </a:br>
            <a:r>
              <a:rPr lang="en-US" sz="4000" dirty="0" smtClean="0">
                <a:ea typeface="+mj-ea"/>
              </a:rPr>
              <a:t>Gifts &amp; Travel: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smtClean="0">
                <a:solidFill>
                  <a:srgbClr val="00B050"/>
                </a:solidFill>
              </a:rPr>
              <a:t>“Act in Netflix’s Best Interests”</a:t>
            </a:r>
          </a:p>
          <a:p>
            <a:endParaRPr lang="en-US" smtClean="0">
              <a:solidFill>
                <a:srgbClr val="898989"/>
              </a:solidFill>
            </a:endParaRPr>
          </a:p>
          <a:p>
            <a:r>
              <a:rPr lang="en-US" smtClean="0">
                <a:solidFill>
                  <a:srgbClr val="898989"/>
                </a:solidFill>
              </a:rPr>
              <a:t>(5 words long)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7BF5B-9A4B-4036-960C-A4CD5D62F8DF}" type="slidenum">
              <a:rPr lang="en-US"/>
              <a:pPr/>
              <a:t>71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“Act in Netflix’s Best Interests” </a:t>
            </a:r>
            <a:r>
              <a:rPr lang="en-US" sz="4000" i="1" smtClean="0"/>
              <a:t>Generally</a:t>
            </a:r>
            <a:r>
              <a:rPr lang="en-US" sz="4000" smtClean="0"/>
              <a:t> Means…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z="3000" smtClean="0"/>
              <a:t>Expense only what you would otherwise not spend, and is worthwhile for work.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3000" smtClean="0"/>
              <a:t>Travel as you would if it were your own money.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3000" smtClean="0"/>
              <a:t>Disclose non-trivial vendor gifts.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3000" smtClean="0"/>
              <a:t>Take from Netflix only when it is inefficient to not take, and inconsequential.</a:t>
            </a:r>
          </a:p>
          <a:p>
            <a:pPr marL="914400" lvl="1" indent="-514350"/>
            <a:r>
              <a:rPr lang="en-US" sz="2600" smtClean="0"/>
              <a:t>“taking” means, for example, printing personal documents at work or making personal calls on work phone: inconsequential and inefficient to avoid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9318C-6C7B-43AF-A3CA-F097ABE0CDE5}" type="slidenum">
              <a:rPr lang="en-US"/>
              <a:pPr/>
              <a:t>72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Freedom and Responsibility</a:t>
            </a:r>
          </a:p>
        </p:txBody>
      </p:sp>
      <p:sp>
        <p:nvSpPr>
          <p:cNvPr id="1290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Many people say one can’t do it at scale</a:t>
            </a:r>
          </a:p>
          <a:p>
            <a:r>
              <a:rPr lang="en-US" smtClean="0"/>
              <a:t>But since going public in 2002, which is traditionally the beginning of the end for freedom, we’ve </a:t>
            </a:r>
            <a:r>
              <a:rPr lang="en-US" b="1" smtClean="0">
                <a:solidFill>
                  <a:srgbClr val="00B050"/>
                </a:solidFill>
              </a:rPr>
              <a:t>increased</a:t>
            </a:r>
            <a:r>
              <a:rPr lang="en-US" smtClean="0"/>
              <a:t> talent density and employee freedom substantially.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EA6BC-5CAE-47D5-84EF-EA19DA515097}" type="slidenum">
              <a:rPr lang="en-US"/>
              <a:pPr/>
              <a:t>73</a:t>
            </a:fld>
            <a:endParaRPr lang="en-US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smtClean="0"/>
              <a:t>Summary of </a:t>
            </a:r>
            <a:br>
              <a:rPr lang="en-US" sz="3600" smtClean="0"/>
            </a:br>
            <a:r>
              <a:rPr lang="en-US" sz="3600" smtClean="0"/>
              <a:t>Freedom &amp; Responsibility:</a:t>
            </a:r>
            <a:br>
              <a:rPr lang="en-US" sz="3600" smtClean="0"/>
            </a:b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>As We Grow, Minimize Rules.</a:t>
            </a:r>
            <a:br>
              <a:rPr lang="en-US" sz="3600" smtClean="0"/>
            </a:br>
            <a:r>
              <a:rPr lang="en-US" sz="3600" smtClean="0"/>
              <a:t> </a:t>
            </a:r>
            <a:br>
              <a:rPr lang="en-US" sz="3600" smtClean="0"/>
            </a:br>
            <a:r>
              <a:rPr lang="en-US" sz="3600" smtClean="0"/>
              <a:t>Inhibit Chaos with Ever More </a:t>
            </a:r>
            <a:br>
              <a:rPr lang="en-US" sz="3600" smtClean="0"/>
            </a:br>
            <a:r>
              <a:rPr lang="en-US" sz="3600" smtClean="0"/>
              <a:t>High Performance People.</a:t>
            </a:r>
            <a:br>
              <a:rPr lang="en-US" sz="3600" smtClean="0"/>
            </a:br>
            <a:r>
              <a:rPr lang="en-US" sz="3600" smtClean="0"/>
              <a:t/>
            </a:r>
            <a:br>
              <a:rPr lang="en-US" sz="3600" smtClean="0"/>
            </a:br>
            <a:r>
              <a:rPr lang="en-US" sz="3600" smtClean="0"/>
              <a:t>Flexibility is More Important </a:t>
            </a:r>
            <a:br>
              <a:rPr lang="en-US" sz="3600" smtClean="0"/>
            </a:br>
            <a:r>
              <a:rPr lang="en-US" sz="3600" smtClean="0"/>
              <a:t>than Efficiency in the Long Term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DBB8-D461-4F2A-82E0-8FFF9C453233}" type="slidenum">
              <a:rPr lang="en-US"/>
              <a:pPr/>
              <a:t>74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70C0"/>
                </a:solidFill>
              </a:rPr>
              <a:t>Seven Aspects of our Culture</a:t>
            </a:r>
          </a:p>
        </p:txBody>
      </p:sp>
      <p:sp>
        <p:nvSpPr>
          <p:cNvPr id="132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Values are what we Value</a:t>
            </a:r>
          </a:p>
          <a:p>
            <a:r>
              <a:rPr lang="en-US" smtClean="0"/>
              <a:t>High Performance </a:t>
            </a:r>
          </a:p>
          <a:p>
            <a:r>
              <a:rPr lang="en-US" smtClean="0"/>
              <a:t>Freedom &amp; Responsibility</a:t>
            </a:r>
          </a:p>
          <a:p>
            <a:r>
              <a:rPr lang="en-US" smtClean="0">
                <a:solidFill>
                  <a:srgbClr val="0070C0"/>
                </a:solidFill>
              </a:rPr>
              <a:t>Context, not Control</a:t>
            </a:r>
          </a:p>
          <a:p>
            <a:r>
              <a:rPr lang="en-US" smtClean="0"/>
              <a:t>Highly Aligned, Loosely Coupled</a:t>
            </a:r>
          </a:p>
          <a:p>
            <a:r>
              <a:rPr lang="en-US" smtClean="0"/>
              <a:t>Pay Top of Market</a:t>
            </a:r>
          </a:p>
          <a:p>
            <a:r>
              <a:rPr lang="en-US" smtClean="0"/>
              <a:t>Promotions &amp; Development 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AEA0-76D7-4A22-87D9-D45F9395D0FB}" type="slidenum">
              <a:rPr lang="en-US"/>
              <a:pPr/>
              <a:t>75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8077200" cy="1470025"/>
          </a:xfrm>
        </p:spPr>
        <p:txBody>
          <a:bodyPr>
            <a:normAutofit/>
          </a:bodyPr>
          <a:lstStyle/>
          <a:p>
            <a:r>
              <a:rPr lang="en-US" sz="4000" i="1" smtClean="0"/>
              <a:t/>
            </a:r>
            <a:br>
              <a:rPr lang="en-US" sz="4000" i="1" smtClean="0"/>
            </a:br>
            <a:r>
              <a:rPr lang="en-US" sz="4000" i="1" smtClean="0"/>
              <a:t>"If you want to build a ship, don't drum up the people to gather wood, divide the work, and give orders.  Instead, teach them to yearn for the vast and endless sea."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/>
            </a:r>
            <a:br>
              <a:rPr lang="en-US" sz="4000" smtClean="0"/>
            </a:br>
            <a:r>
              <a:rPr lang="en-US" sz="2400" smtClean="0"/>
              <a:t>-Antoine De Saint-Exupery,  </a:t>
            </a:r>
            <a:br>
              <a:rPr lang="en-US" sz="2400" smtClean="0"/>
            </a:br>
            <a:r>
              <a:rPr lang="en-US" sz="2400" smtClean="0"/>
              <a:t>Author of </a:t>
            </a:r>
            <a:r>
              <a:rPr lang="en-US" sz="2400" u="sng" smtClean="0"/>
              <a:t>The Little Prince</a:t>
            </a:r>
            <a:endParaRPr lang="en-US" sz="4000" u="sn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22004-D318-43A0-96CE-3E9D81E7E390}" type="slidenum">
              <a:rPr lang="en-US"/>
              <a:pPr/>
              <a:t>76</a:t>
            </a:fld>
            <a:endParaRPr lang="en-US"/>
          </a:p>
        </p:txBody>
      </p:sp>
      <p:sp>
        <p:nvSpPr>
          <p:cNvPr id="133124" name="TextBox 5"/>
          <p:cNvSpPr txBox="1">
            <a:spLocks noChangeArrowheads="1"/>
          </p:cNvSpPr>
          <p:nvPr/>
        </p:nvSpPr>
        <p:spPr bwMode="auto">
          <a:xfrm>
            <a:off x="3962400" y="6400800"/>
            <a:ext cx="42560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alibri" pitchFamily="34" charset="0"/>
              </a:rPr>
              <a:t>*translation uses ‘people’ instead of ‘men’ to modernize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The best managers figure out how to get great outcomes by setting the appropriate context, rather than by trying to control their people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C8013-78D9-4023-B7E5-96BE34C33550}" type="slidenum">
              <a:rPr lang="en-US"/>
              <a:pPr/>
              <a:t>77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Context, not Control</a:t>
            </a:r>
          </a:p>
        </p:txBody>
      </p:sp>
      <p:sp>
        <p:nvSpPr>
          <p:cNvPr id="135171" name="Text Placeholder 2"/>
          <p:cNvSpPr>
            <a:spLocks noGrp="1"/>
          </p:cNvSpPr>
          <p:nvPr>
            <p:ph type="body" idx="4294967295"/>
          </p:nvPr>
        </p:nvSpPr>
        <p:spPr>
          <a:xfrm>
            <a:off x="533400" y="1828800"/>
            <a:ext cx="4040188" cy="639763"/>
          </a:xfrm>
        </p:spPr>
        <p:txBody>
          <a:bodyPr anchor="b"/>
          <a:lstStyle/>
          <a:p>
            <a:pPr marL="0" indent="0">
              <a:buFont typeface="Arial" pitchFamily="34" charset="0"/>
              <a:buNone/>
            </a:pPr>
            <a:r>
              <a:rPr lang="en-US" b="1" smtClean="0"/>
              <a:t>Context 		</a:t>
            </a:r>
          </a:p>
        </p:txBody>
      </p:sp>
      <p:sp>
        <p:nvSpPr>
          <p:cNvPr id="135172" name="Content Placeholder 3"/>
          <p:cNvSpPr>
            <a:spLocks noGrp="1"/>
          </p:cNvSpPr>
          <p:nvPr>
            <p:ph sz="half" idx="4294967295"/>
          </p:nvPr>
        </p:nvSpPr>
        <p:spPr>
          <a:xfrm>
            <a:off x="457200" y="2438400"/>
            <a:ext cx="4040188" cy="3951288"/>
          </a:xfrm>
        </p:spPr>
        <p:txBody>
          <a:bodyPr/>
          <a:lstStyle/>
          <a:p>
            <a:r>
              <a:rPr lang="en-US" sz="2400" smtClean="0"/>
              <a:t>Strategy</a:t>
            </a:r>
          </a:p>
          <a:p>
            <a:r>
              <a:rPr lang="en-US" sz="2400" smtClean="0"/>
              <a:t>Metrics</a:t>
            </a:r>
          </a:p>
          <a:p>
            <a:r>
              <a:rPr lang="en-US" sz="2400" smtClean="0"/>
              <a:t>Assumptions</a:t>
            </a:r>
          </a:p>
          <a:p>
            <a:r>
              <a:rPr lang="en-US" sz="2400" smtClean="0"/>
              <a:t>Objectives</a:t>
            </a:r>
          </a:p>
          <a:p>
            <a:r>
              <a:rPr lang="en-US" sz="2400" smtClean="0"/>
              <a:t>Clearly-defined roles </a:t>
            </a:r>
          </a:p>
          <a:p>
            <a:r>
              <a:rPr lang="en-US" sz="2400" smtClean="0"/>
              <a:t>Knowledge of the stakes</a:t>
            </a:r>
          </a:p>
          <a:p>
            <a:r>
              <a:rPr lang="en-US" sz="2400" smtClean="0"/>
              <a:t>Transparency around decision-making</a:t>
            </a:r>
          </a:p>
          <a:p>
            <a:endParaRPr lang="en-US" sz="2400" smtClean="0"/>
          </a:p>
        </p:txBody>
      </p:sp>
      <p:sp>
        <p:nvSpPr>
          <p:cNvPr id="135173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4648200" y="1828800"/>
            <a:ext cx="4041775" cy="639763"/>
          </a:xfrm>
        </p:spPr>
        <p:txBody>
          <a:bodyPr anchor="b"/>
          <a:lstStyle/>
          <a:p>
            <a:pPr marL="0" indent="0">
              <a:buFont typeface="Arial" pitchFamily="34" charset="0"/>
              <a:buNone/>
            </a:pPr>
            <a:r>
              <a:rPr lang="en-US" b="1" smtClean="0"/>
              <a:t>Control </a:t>
            </a:r>
          </a:p>
        </p:txBody>
      </p:sp>
      <p:sp>
        <p:nvSpPr>
          <p:cNvPr id="135174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4648200" y="2438400"/>
            <a:ext cx="4041775" cy="3951288"/>
          </a:xfrm>
        </p:spPr>
        <p:txBody>
          <a:bodyPr/>
          <a:lstStyle/>
          <a:p>
            <a:r>
              <a:rPr lang="en-US" sz="2400" smtClean="0"/>
              <a:t>Top-down decision-making</a:t>
            </a:r>
          </a:p>
          <a:p>
            <a:r>
              <a:rPr lang="en-US" sz="2400" smtClean="0"/>
              <a:t>Management approval</a:t>
            </a:r>
          </a:p>
          <a:p>
            <a:r>
              <a:rPr lang="en-US" sz="2400" smtClean="0"/>
              <a:t>Committees</a:t>
            </a:r>
          </a:p>
          <a:p>
            <a:r>
              <a:rPr lang="en-US" sz="2400" smtClean="0"/>
              <a:t>Planning and process valued more than results</a:t>
            </a:r>
          </a:p>
          <a:p>
            <a:endParaRPr lang="en-US" sz="2400" smtClean="0"/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914400" y="1219200"/>
            <a:ext cx="79248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en-US" sz="2000">
                <a:latin typeface="Calibri" pitchFamily="34" charset="0"/>
              </a:rPr>
              <a:t>Provide the insight and understanding to enable sound decisions</a:t>
            </a:r>
          </a:p>
          <a:p>
            <a:endParaRPr lang="en-US">
              <a:latin typeface="Calibri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F6DDD-BDF2-4D70-BD86-0711AAB08D54}" type="slidenum">
              <a:rPr lang="en-US"/>
              <a:pPr/>
              <a:t>78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Exceptions</a:t>
            </a:r>
          </a:p>
        </p:txBody>
      </p:sp>
      <p:sp>
        <p:nvSpPr>
          <p:cNvPr id="137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Control can be important in emergency </a:t>
            </a:r>
          </a:p>
          <a:p>
            <a:pPr lvl="1"/>
            <a:r>
              <a:rPr lang="en-US" smtClean="0"/>
              <a:t>No time to take long-term capacity-building view</a:t>
            </a:r>
          </a:p>
          <a:p>
            <a:r>
              <a:rPr lang="en-US" smtClean="0"/>
              <a:t>Control can be important when someone is still learning their area</a:t>
            </a:r>
          </a:p>
          <a:p>
            <a:pPr lvl="1"/>
            <a:r>
              <a:rPr lang="en-US" smtClean="0"/>
              <a:t>Takes time to pick up the necessary context</a:t>
            </a:r>
          </a:p>
          <a:p>
            <a:r>
              <a:rPr lang="en-US" smtClean="0"/>
              <a:t>Control can be important when you have the wrong person in a role</a:t>
            </a:r>
          </a:p>
          <a:p>
            <a:pPr lvl="1"/>
            <a:r>
              <a:rPr lang="en-US" smtClean="0"/>
              <a:t>Temporarily, no doubt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2A426-4631-4D2B-8EC4-4709B7468489}" type="slidenum">
              <a:rPr lang="en-US"/>
              <a:pPr/>
              <a:t>79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Real company values are the</a:t>
            </a:r>
            <a:br>
              <a:rPr lang="en-US" dirty="0" smtClean="0">
                <a:ea typeface="+mj-ea"/>
              </a:rPr>
            </a:br>
            <a:r>
              <a:rPr lang="en-US" i="1" dirty="0" smtClean="0">
                <a:ea typeface="+mj-ea"/>
              </a:rPr>
              <a:t>behaviors</a:t>
            </a:r>
            <a:r>
              <a:rPr lang="en-US" dirty="0" smtClean="0">
                <a:ea typeface="+mj-ea"/>
              </a:rPr>
              <a:t> and </a:t>
            </a:r>
            <a:r>
              <a:rPr lang="en-US" i="1" dirty="0" smtClean="0">
                <a:ea typeface="+mj-ea"/>
              </a:rPr>
              <a:t>skills</a:t>
            </a:r>
            <a:r>
              <a:rPr lang="en-US" dirty="0" smtClean="0">
                <a:ea typeface="+mj-ea"/>
              </a:rPr>
              <a:t/>
            </a:r>
            <a:br>
              <a:rPr lang="en-US" dirty="0" smtClean="0">
                <a:ea typeface="+mj-ea"/>
              </a:rPr>
            </a:br>
            <a:r>
              <a:rPr lang="en-US" dirty="0" smtClean="0">
                <a:ea typeface="+mj-ea"/>
              </a:rPr>
              <a:t>that we particularly </a:t>
            </a:r>
            <a:r>
              <a:rPr lang="en-US" i="1" dirty="0" smtClean="0">
                <a:ea typeface="+mj-ea"/>
              </a:rPr>
              <a:t>value</a:t>
            </a:r>
            <a:r>
              <a:rPr lang="en-US" dirty="0" smtClean="0">
                <a:ea typeface="+mj-ea"/>
              </a:rPr>
              <a:t> </a:t>
            </a:r>
            <a:br>
              <a:rPr lang="en-US" dirty="0" smtClean="0">
                <a:ea typeface="+mj-ea"/>
              </a:rPr>
            </a:br>
            <a:r>
              <a:rPr lang="en-US" dirty="0" smtClean="0">
                <a:ea typeface="+mj-ea"/>
              </a:rPr>
              <a:t>in fellow employees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99852-DAA7-4B89-8C12-C99CDACF0106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Managers: When one of your talented people</a:t>
            </a:r>
            <a:br>
              <a:rPr lang="en-US" sz="4000" smtClean="0"/>
            </a:br>
            <a:r>
              <a:rPr lang="en-US" sz="4000" smtClean="0"/>
              <a:t>does something dumb,</a:t>
            </a:r>
            <a:br>
              <a:rPr lang="en-US" sz="4000" smtClean="0"/>
            </a:br>
            <a:r>
              <a:rPr lang="en-US" sz="4000" smtClean="0"/>
              <a:t>don’t blame them.</a:t>
            </a:r>
            <a:br>
              <a:rPr lang="en-US" sz="4000" smtClean="0"/>
            </a:b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Instead, </a:t>
            </a:r>
            <a:br>
              <a:rPr lang="en-US" sz="4000" smtClean="0"/>
            </a:br>
            <a:r>
              <a:rPr lang="en-US" sz="4000" smtClean="0"/>
              <a:t>ask yourself what context</a:t>
            </a:r>
            <a:br>
              <a:rPr lang="en-US" sz="4000" smtClean="0"/>
            </a:br>
            <a:r>
              <a:rPr lang="en-US" sz="4000" smtClean="0"/>
              <a:t>you failed to set.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81C7E-C646-4ADA-B427-AC399CE8318C}" type="slidenum">
              <a:rPr lang="en-US"/>
              <a:pPr/>
              <a:t>80</a:t>
            </a:fld>
            <a:endParaRPr lang="en-US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Managers: When you are tempted to “control” your people, ask yourself what context you could set instead 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752600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898989"/>
                </a:solidFill>
              </a:rPr>
              <a:t>Are </a:t>
            </a:r>
            <a:r>
              <a:rPr lang="en-US" i="1" smtClean="0">
                <a:solidFill>
                  <a:srgbClr val="898989"/>
                </a:solidFill>
              </a:rPr>
              <a:t>you</a:t>
            </a:r>
            <a:r>
              <a:rPr lang="en-US" smtClean="0">
                <a:solidFill>
                  <a:srgbClr val="898989"/>
                </a:solidFill>
              </a:rPr>
              <a:t> articulate and inspiring enough about goals and strategies?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E9F1A-D92A-4C4F-AB33-7C01CF388D1C}" type="slidenum">
              <a:rPr lang="en-US"/>
              <a:pPr/>
              <a:t>81</a:t>
            </a:fld>
            <a:endParaRPr lang="en-US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Good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700" smtClean="0"/>
              <a:t>Link to company/functional goals</a:t>
            </a:r>
          </a:p>
          <a:p>
            <a:pPr>
              <a:lnSpc>
                <a:spcPct val="90000"/>
              </a:lnSpc>
            </a:pPr>
            <a:r>
              <a:rPr lang="en-US" sz="2700" smtClean="0"/>
              <a:t>Relative priority (how important/how time sensitive)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Critical (needs to happen now), or…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Nice to have (when you can get to it)</a:t>
            </a:r>
          </a:p>
          <a:p>
            <a:pPr>
              <a:lnSpc>
                <a:spcPct val="90000"/>
              </a:lnSpc>
            </a:pPr>
            <a:r>
              <a:rPr lang="en-US" sz="2700" smtClean="0"/>
              <a:t>Level of precision &amp; refinement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No errors (credit cards handling, etc…), or…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Pretty good / can correct errors (website), or…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Rough (experimental)</a:t>
            </a:r>
          </a:p>
          <a:p>
            <a:pPr>
              <a:lnSpc>
                <a:spcPct val="90000"/>
              </a:lnSpc>
            </a:pPr>
            <a:r>
              <a:rPr lang="en-US" sz="2700" smtClean="0"/>
              <a:t>Key stakeholders</a:t>
            </a:r>
          </a:p>
          <a:p>
            <a:pPr>
              <a:lnSpc>
                <a:spcPct val="90000"/>
              </a:lnSpc>
            </a:pPr>
            <a:r>
              <a:rPr lang="en-US" sz="2700" smtClean="0"/>
              <a:t>Key metrics / definition of success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51E5B-7028-41EB-ACFA-76AFDD1EC15E}" type="slidenum">
              <a:rPr lang="en-US"/>
              <a:pPr/>
              <a:t>82</a:t>
            </a:fld>
            <a:endParaRPr lang="en-US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Why Managing Through Context?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898989"/>
                </a:solidFill>
              </a:rPr>
              <a:t>High performance people will do better work if they understand the context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CE270-1F04-456C-B43B-9E8ACDD8347A}" type="slidenum">
              <a:rPr lang="en-US"/>
              <a:pPr/>
              <a:t>83</a:t>
            </a:fld>
            <a:endParaRPr lang="en-US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Investing in Context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000" smtClean="0">
                <a:solidFill>
                  <a:srgbClr val="898989"/>
                </a:solidFill>
              </a:rPr>
              <a:t>This is why we do new employee college, and why we are so open internally about strategies and results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40AC3-7F26-4714-BA10-0D5B8E2515F2}" type="slidenum">
              <a:rPr lang="en-US"/>
              <a:pPr/>
              <a:t>84</a:t>
            </a:fld>
            <a:endParaRPr lang="en-US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70C0"/>
                </a:solidFill>
              </a:rPr>
              <a:t>Seven Aspects of our Culture</a:t>
            </a:r>
          </a:p>
        </p:txBody>
      </p:sp>
      <p:sp>
        <p:nvSpPr>
          <p:cNvPr id="143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Values are what we Value</a:t>
            </a:r>
          </a:p>
          <a:p>
            <a:r>
              <a:rPr lang="en-US" smtClean="0"/>
              <a:t>High Performance </a:t>
            </a:r>
          </a:p>
          <a:p>
            <a:r>
              <a:rPr lang="en-US" smtClean="0"/>
              <a:t>Freedom &amp; Responsibility</a:t>
            </a:r>
          </a:p>
          <a:p>
            <a:r>
              <a:rPr lang="en-US" smtClean="0"/>
              <a:t>Context, not Control</a:t>
            </a:r>
          </a:p>
          <a:p>
            <a:r>
              <a:rPr lang="en-US" smtClean="0">
                <a:solidFill>
                  <a:srgbClr val="0070C0"/>
                </a:solidFill>
              </a:rPr>
              <a:t>Highly Aligned, Loosely Coupled</a:t>
            </a:r>
          </a:p>
          <a:p>
            <a:r>
              <a:rPr lang="en-US" smtClean="0"/>
              <a:t>Pay Top of Market</a:t>
            </a:r>
          </a:p>
          <a:p>
            <a:r>
              <a:rPr lang="en-US" smtClean="0"/>
              <a:t>Promotions &amp; Development 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51706-959F-4D83-AD41-F50A58E7E4FA}" type="slidenum">
              <a:rPr lang="en-US"/>
              <a:pPr/>
              <a:t>85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Three Models of Corporate Teamwork</a:t>
            </a:r>
          </a:p>
        </p:txBody>
      </p:sp>
      <p:sp>
        <p:nvSpPr>
          <p:cNvPr id="144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Tightly-Coupled Monolith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Independent Silos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Highly Aligned, Loosely Coupled</a:t>
            </a:r>
          </a:p>
          <a:p>
            <a:pPr marL="514350" indent="-514350">
              <a:buFont typeface="Calibri" pitchFamily="34" charset="0"/>
              <a:buAutoNum type="arabicPeriod"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45C0-49B0-428F-A4B0-F03606D5BE7C}" type="slidenum">
              <a:rPr lang="en-US"/>
              <a:pPr/>
              <a:t>86</a:t>
            </a:fld>
            <a:endParaRPr lang="en-US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Tightly-Coupled Monolith</a:t>
            </a:r>
          </a:p>
        </p:txBody>
      </p:sp>
      <p:sp>
        <p:nvSpPr>
          <p:cNvPr id="145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Senior management reviews and approves nearly all tactics</a:t>
            </a:r>
          </a:p>
          <a:p>
            <a:r>
              <a:rPr lang="en-US" smtClean="0"/>
              <a:t>Lots of x-departmental buy-in meetings</a:t>
            </a:r>
          </a:p>
          <a:p>
            <a:r>
              <a:rPr lang="en-US" smtClean="0"/>
              <a:t>Keeping other groups in agreement has equal precedence with pleasing customers</a:t>
            </a:r>
          </a:p>
          <a:p>
            <a:r>
              <a:rPr lang="en-US" smtClean="0"/>
              <a:t>Mavericks get exhausted trying to innovate</a:t>
            </a:r>
          </a:p>
          <a:p>
            <a:r>
              <a:rPr lang="en-US" smtClean="0"/>
              <a:t>Highly coordinated through centralization, but very slow, and slowness increases with size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089A-40FC-4209-B66C-A237A8B40B14}" type="slidenum">
              <a:rPr lang="en-US"/>
              <a:pPr/>
              <a:t>87</a:t>
            </a:fld>
            <a:endParaRPr lang="en-US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Independent Silos</a:t>
            </a:r>
          </a:p>
        </p:txBody>
      </p:sp>
      <p:sp>
        <p:nvSpPr>
          <p:cNvPr id="146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group executes on their objectives with little coordination</a:t>
            </a:r>
          </a:p>
          <a:p>
            <a:r>
              <a:rPr lang="en-US" smtClean="0"/>
              <a:t>Work that requires coordination suffers</a:t>
            </a:r>
          </a:p>
          <a:p>
            <a:r>
              <a:rPr lang="en-US" smtClean="0"/>
              <a:t>Alienation and suspicion between departments</a:t>
            </a:r>
          </a:p>
          <a:p>
            <a:r>
              <a:rPr lang="en-US" smtClean="0"/>
              <a:t>Only works well when areas are independent</a:t>
            </a:r>
          </a:p>
          <a:p>
            <a:pPr lvl="1"/>
            <a:r>
              <a:rPr lang="en-US" smtClean="0"/>
              <a:t>e.g. GE: aircraft engines and Universal Studios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6FC84-D4F9-4877-803A-436F9146487E}" type="slidenum">
              <a:rPr lang="en-US"/>
              <a:pPr/>
              <a:t>88</a:t>
            </a:fld>
            <a:endParaRPr lang="en-US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Netflix Choice</a:t>
            </a:r>
          </a:p>
        </p:txBody>
      </p:sp>
      <p:sp>
        <p:nvSpPr>
          <p:cNvPr id="147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Tightly-Coupled Monolith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Independent Silos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b="1" smtClean="0">
                <a:solidFill>
                  <a:srgbClr val="00B050"/>
                </a:solidFill>
              </a:rPr>
              <a:t>Highly Aligned, Loosely Coupled</a:t>
            </a:r>
          </a:p>
          <a:p>
            <a:pPr marL="514350" indent="-514350">
              <a:buFont typeface="Calibri" pitchFamily="34" charset="0"/>
              <a:buAutoNum type="arabicPeriod"/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45BD-9DAA-407F-A2C1-7E55AA813386}" type="slidenum">
              <a:rPr lang="en-US"/>
              <a:pPr/>
              <a:t>89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9" name="Rectangle 21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We Particularly Value </a:t>
            </a:r>
            <a:br>
              <a:rPr lang="en-US" sz="4000" smtClean="0"/>
            </a:br>
            <a:r>
              <a:rPr lang="en-US" sz="4000" smtClean="0"/>
              <a:t>in our Colleagues </a:t>
            </a:r>
            <a:br>
              <a:rPr lang="en-US" sz="4000" smtClean="0"/>
            </a:br>
            <a:r>
              <a:rPr lang="en-US" sz="4000" smtClean="0"/>
              <a:t>these Nine Behaviors and Skills…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E274E-44D6-4C72-9946-29CD8BE898A2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Highly Aligned, Loosely Coupled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200" smtClean="0"/>
              <a:t>Highly Aligned</a:t>
            </a:r>
          </a:p>
          <a:p>
            <a:pPr lvl="1">
              <a:lnSpc>
                <a:spcPct val="80000"/>
              </a:lnSpc>
            </a:pPr>
            <a:r>
              <a:rPr lang="en-US" sz="2200" smtClean="0"/>
              <a:t>Strategy and goals are clear, specific, broadly understood</a:t>
            </a:r>
          </a:p>
          <a:p>
            <a:pPr lvl="1">
              <a:lnSpc>
                <a:spcPct val="80000"/>
              </a:lnSpc>
            </a:pPr>
            <a:r>
              <a:rPr lang="en-US" sz="2200" smtClean="0"/>
              <a:t>Team interactions are on strategy and goals rather than tactics</a:t>
            </a:r>
          </a:p>
          <a:p>
            <a:pPr lvl="1">
              <a:lnSpc>
                <a:spcPct val="80000"/>
              </a:lnSpc>
            </a:pPr>
            <a:r>
              <a:rPr lang="en-US" sz="2200" smtClean="0"/>
              <a:t>Requires large investment in management time to be transparent and articulate and perceptive and open</a:t>
            </a:r>
          </a:p>
          <a:p>
            <a:pPr>
              <a:lnSpc>
                <a:spcPct val="80000"/>
              </a:lnSpc>
            </a:pPr>
            <a:r>
              <a:rPr lang="en-US" sz="2200" smtClean="0"/>
              <a:t>Loosely Coupled</a:t>
            </a:r>
          </a:p>
          <a:p>
            <a:pPr lvl="1">
              <a:lnSpc>
                <a:spcPct val="80000"/>
              </a:lnSpc>
            </a:pPr>
            <a:r>
              <a:rPr lang="en-US" sz="2200" smtClean="0"/>
              <a:t>Minimal cross-functional meetings except to get aligned on goals and strategy</a:t>
            </a:r>
          </a:p>
          <a:p>
            <a:pPr lvl="1">
              <a:lnSpc>
                <a:spcPct val="80000"/>
              </a:lnSpc>
            </a:pPr>
            <a:r>
              <a:rPr lang="en-US" sz="2200" smtClean="0"/>
              <a:t>Trust between groups on tactics without previewing/approving each one – groups can move fast</a:t>
            </a:r>
          </a:p>
          <a:p>
            <a:pPr lvl="1">
              <a:lnSpc>
                <a:spcPct val="80000"/>
              </a:lnSpc>
            </a:pPr>
            <a:r>
              <a:rPr lang="en-US" sz="2200" smtClean="0"/>
              <a:t>Leaders reaching out proactively for ad-hoc coordination and perspective as appropriate</a:t>
            </a:r>
          </a:p>
          <a:p>
            <a:pPr lvl="1">
              <a:lnSpc>
                <a:spcPct val="80000"/>
              </a:lnSpc>
            </a:pPr>
            <a:r>
              <a:rPr lang="en-US" sz="2200" smtClean="0"/>
              <a:t>Occasional post-mortems on tactics necessary to increase alignment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AC8A-4CF3-4B34-8B4F-3871FD9F4E5B}" type="slidenum">
              <a:rPr lang="en-US"/>
              <a:pPr/>
              <a:t>90</a:t>
            </a:fld>
            <a:endParaRPr lang="en-US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Highly-Aligned Loosely-Coupled teamwork effectiveness </a:t>
            </a:r>
            <a:br>
              <a:rPr lang="en-US" sz="4000" smtClean="0"/>
            </a:br>
            <a:r>
              <a:rPr lang="en-US" sz="4000" smtClean="0"/>
              <a:t>is dependent on </a:t>
            </a:r>
            <a:br>
              <a:rPr lang="en-US" sz="4000" smtClean="0"/>
            </a:br>
            <a:r>
              <a:rPr lang="en-US" sz="4000" b="1" smtClean="0">
                <a:solidFill>
                  <a:srgbClr val="00B050"/>
                </a:solidFill>
              </a:rPr>
              <a:t>high performance </a:t>
            </a:r>
            <a:r>
              <a:rPr lang="en-US" sz="4000" smtClean="0"/>
              <a:t>people </a:t>
            </a:r>
            <a:br>
              <a:rPr lang="en-US" sz="4000" smtClean="0"/>
            </a:br>
            <a:r>
              <a:rPr lang="en-US" sz="4000" smtClean="0"/>
              <a:t>and </a:t>
            </a:r>
            <a:r>
              <a:rPr lang="en-US" sz="4000" b="1" smtClean="0">
                <a:solidFill>
                  <a:srgbClr val="00B050"/>
                </a:solidFill>
              </a:rPr>
              <a:t>good context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/>
            </a:r>
            <a:br>
              <a:rPr lang="en-US" sz="4000" smtClean="0"/>
            </a:br>
            <a:r>
              <a:rPr lang="en-US" sz="4000" smtClean="0"/>
              <a:t>Goal is to be </a:t>
            </a:r>
            <a:br>
              <a:rPr lang="en-US" sz="4000" smtClean="0"/>
            </a:br>
            <a:r>
              <a:rPr lang="en-US" sz="4000" b="1" smtClean="0"/>
              <a:t>Big and Fast and Flexible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B2C56-D600-4351-BBB0-36055FC41344}" type="slidenum">
              <a:rPr lang="en-US"/>
              <a:pPr/>
              <a:t>91</a:t>
            </a:fld>
            <a:endParaRPr lang="en-US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70C0"/>
                </a:solidFill>
              </a:rPr>
              <a:t>Seven Aspects of our Culture</a:t>
            </a:r>
          </a:p>
        </p:txBody>
      </p:sp>
      <p:sp>
        <p:nvSpPr>
          <p:cNvPr id="150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Values are what we Value</a:t>
            </a:r>
          </a:p>
          <a:p>
            <a:r>
              <a:rPr lang="en-US" smtClean="0"/>
              <a:t>High Performance </a:t>
            </a:r>
          </a:p>
          <a:p>
            <a:r>
              <a:rPr lang="en-US" smtClean="0"/>
              <a:t>Freedom &amp; Responsibility</a:t>
            </a:r>
          </a:p>
          <a:p>
            <a:r>
              <a:rPr lang="en-US" smtClean="0"/>
              <a:t>Context, not Control</a:t>
            </a:r>
          </a:p>
          <a:p>
            <a:r>
              <a:rPr lang="en-US" smtClean="0"/>
              <a:t>Highly Aligned, Loosely Coupled</a:t>
            </a:r>
          </a:p>
          <a:p>
            <a:r>
              <a:rPr lang="en-US" smtClean="0">
                <a:solidFill>
                  <a:srgbClr val="0070C0"/>
                </a:solidFill>
              </a:rPr>
              <a:t>Pay Top of Market</a:t>
            </a:r>
          </a:p>
          <a:p>
            <a:r>
              <a:rPr lang="en-US" smtClean="0"/>
              <a:t>Promotions &amp; Development 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20866-B3ED-4367-829B-025D933843C2}" type="slidenum">
              <a:rPr lang="en-US"/>
              <a:pPr/>
              <a:t>92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Pay Top of Market is Core to</a:t>
            </a:r>
            <a:br>
              <a:rPr lang="en-US" smtClean="0"/>
            </a:br>
            <a:r>
              <a:rPr lang="en-US" smtClean="0"/>
              <a:t>High Performance 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09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700" smtClean="0">
                <a:solidFill>
                  <a:srgbClr val="898989"/>
                </a:solidFill>
              </a:rPr>
              <a:t>One outstanding employee gets more done and costs less than two adequate employees</a:t>
            </a:r>
            <a:br>
              <a:rPr lang="en-US" sz="2700" smtClean="0">
                <a:solidFill>
                  <a:srgbClr val="898989"/>
                </a:solidFill>
              </a:rPr>
            </a:br>
            <a:endParaRPr lang="en-US" sz="2700" smtClean="0">
              <a:solidFill>
                <a:srgbClr val="898989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700" smtClean="0">
                <a:solidFill>
                  <a:srgbClr val="898989"/>
                </a:solidFill>
              </a:rPr>
              <a:t>We endeavor to have only </a:t>
            </a:r>
            <a:br>
              <a:rPr lang="en-US" sz="2700" smtClean="0">
                <a:solidFill>
                  <a:srgbClr val="898989"/>
                </a:solidFill>
              </a:rPr>
            </a:br>
            <a:r>
              <a:rPr lang="en-US" sz="2700" smtClean="0">
                <a:solidFill>
                  <a:srgbClr val="898989"/>
                </a:solidFill>
              </a:rPr>
              <a:t>outstanding employees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ED0CD-7492-468B-99C1-2AD727F5F4C3}" type="slidenum">
              <a:rPr lang="en-US"/>
              <a:pPr/>
              <a:t>93</a:t>
            </a:fld>
            <a:endParaRPr lang="en-US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smtClean="0"/>
              <a:t>Three Tests for Top of Market </a:t>
            </a:r>
            <a:br>
              <a:rPr lang="en-US" sz="4000" smtClean="0"/>
            </a:br>
            <a:r>
              <a:rPr lang="en-US" sz="4000" smtClean="0"/>
              <a:t>for a Person</a:t>
            </a:r>
          </a:p>
        </p:txBody>
      </p:sp>
      <p:sp>
        <p:nvSpPr>
          <p:cNvPr id="152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What could person get elsewhere?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What would we pay for replacement?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What would we pay to keep person?</a:t>
            </a:r>
          </a:p>
          <a:p>
            <a:pPr marL="914400" lvl="1" indent="-514350"/>
            <a:r>
              <a:rPr lang="en-US" smtClean="0"/>
              <a:t>If they had a bigger offer elsewhere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41846-C5A4-4095-BEF3-826A367135C8}" type="slidenum">
              <a:rPr lang="en-US"/>
              <a:pPr/>
              <a:t>94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Takes Great Judgment</a:t>
            </a:r>
          </a:p>
        </p:txBody>
      </p:sp>
      <p:sp>
        <p:nvSpPr>
          <p:cNvPr id="153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Goal is to keep each employee at top of market </a:t>
            </a:r>
            <a:r>
              <a:rPr lang="en-US" i="1" smtClean="0"/>
              <a:t>for that person </a:t>
            </a:r>
          </a:p>
          <a:p>
            <a:pPr lvl="1"/>
            <a:r>
              <a:rPr lang="en-US" smtClean="0"/>
              <a:t>Pay them more than anyone else likely would</a:t>
            </a:r>
          </a:p>
          <a:p>
            <a:pPr lvl="1"/>
            <a:r>
              <a:rPr lang="en-US" smtClean="0"/>
              <a:t>Pay them as much as a replacement would cost</a:t>
            </a:r>
          </a:p>
          <a:p>
            <a:pPr lvl="1"/>
            <a:r>
              <a:rPr lang="en-US" smtClean="0"/>
              <a:t>Pay them as much as we would pay to keep them if they had higher offer from elsewhere</a:t>
            </a:r>
          </a:p>
          <a:p>
            <a:pPr lvl="1"/>
            <a:endParaRPr lang="en-US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F4929-7C9C-4142-8625-E8CEF9D08D67}" type="slidenum">
              <a:rPr lang="en-US"/>
              <a:pPr/>
              <a:t>95</a:t>
            </a:fld>
            <a:endParaRPr lang="en-US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Titles Not Very Helpful</a:t>
            </a:r>
          </a:p>
        </p:txBody>
      </p:sp>
      <p:sp>
        <p:nvSpPr>
          <p:cNvPr id="154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Lots of people have the title “Major League Pitcher” but they are not all equally effective</a:t>
            </a:r>
          </a:p>
          <a:p>
            <a:r>
              <a:rPr lang="en-US" smtClean="0"/>
              <a:t>Similarly, all people with the title “Senior Marketing Manager” or “Director of Engineering” are not equally effective</a:t>
            </a:r>
          </a:p>
          <a:p>
            <a:r>
              <a:rPr lang="en-US" smtClean="0"/>
              <a:t>So the art of compensation is answering the Three Tests for each employee</a:t>
            </a:r>
          </a:p>
          <a:p>
            <a:pPr lvl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5758D-4D6E-4B2B-A634-31E9269B0C65}" type="slidenum">
              <a:rPr lang="en-US"/>
              <a:pPr/>
              <a:t>96</a:t>
            </a:fld>
            <a:endParaRPr lang="en-US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Annual Comp Review</a:t>
            </a:r>
          </a:p>
        </p:txBody>
      </p:sp>
      <p:sp>
        <p:nvSpPr>
          <p:cNvPr id="155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Hiring is market-based at many firms, but at Netflix we also make the annual comp review market-based</a:t>
            </a:r>
          </a:p>
          <a:p>
            <a:pPr lvl="1"/>
            <a:r>
              <a:rPr lang="en-US" smtClean="0"/>
              <a:t>Applies same lens as hiring</a:t>
            </a:r>
          </a:p>
          <a:p>
            <a:r>
              <a:rPr lang="en-US" smtClean="0"/>
              <a:t>Essentially, rehiring each employee each year, for purposes of comp</a:t>
            </a:r>
          </a:p>
          <a:p>
            <a:pPr lvl="1"/>
            <a:r>
              <a:rPr lang="en-US" smtClean="0"/>
              <a:t>At annual comp review, manager has to answer the Three Tests for the personal market for each of their employees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6D27D-D5C9-40A4-9507-00330E60667D}" type="slidenum">
              <a:rPr lang="en-US"/>
              <a:pPr/>
              <a:t>97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 Fixed Budgets</a:t>
            </a:r>
          </a:p>
        </p:txBody>
      </p:sp>
      <p:sp>
        <p:nvSpPr>
          <p:cNvPr id="156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There are no centrally administered “raise pools” each year</a:t>
            </a:r>
          </a:p>
          <a:p>
            <a:r>
              <a:rPr lang="en-US" smtClean="0"/>
              <a:t>Instead, each manager aligns their people to market each year – the market will be different in different areas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18766-678B-43CE-9DE4-56C08EE5FC73}" type="slidenum">
              <a:rPr lang="en-US"/>
              <a:pPr/>
              <a:t>98</a:t>
            </a:fld>
            <a:endParaRPr lang="en-US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Annual Comp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mtClean="0"/>
              <a:t>Some people will move up in comp very quickly because their value in the marketplace is moving up quickly, driven by increasing skills and/or great demand for their area</a:t>
            </a:r>
          </a:p>
          <a:p>
            <a:pPr>
              <a:lnSpc>
                <a:spcPct val="90000"/>
              </a:lnSpc>
            </a:pPr>
            <a:r>
              <a:rPr lang="en-US" smtClean="0"/>
              <a:t>Some people will move down or stay flat because their value in the marketplace has moved down or stayed flat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Depends in part on inflation and economy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Still top of market, though, for that person</a:t>
            </a:r>
          </a:p>
          <a:p>
            <a:pPr>
              <a:lnSpc>
                <a:spcPct val="90000"/>
              </a:lnSpc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0177-DC6A-4CD9-82B3-3757954A9FF5}" type="slidenum">
              <a:rPr lang="en-US"/>
              <a:pPr/>
              <a:t>99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3389</TotalTime>
  <Words>4212</Words>
  <Application>Microsoft Office PowerPoint</Application>
  <PresentationFormat>On-screen Show (4:3)</PresentationFormat>
  <Paragraphs>766</Paragraphs>
  <Slides>128</Slides>
  <Notes>45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128</vt:i4>
      </vt:variant>
    </vt:vector>
  </HeadingPairs>
  <TitlesOfParts>
    <vt:vector size="132" baseType="lpstr">
      <vt:lpstr>Calibri</vt:lpstr>
      <vt:lpstr>ヒラギノ角ゴ Pro W3</vt:lpstr>
      <vt:lpstr>Arial</vt:lpstr>
      <vt:lpstr>Office Theme</vt:lpstr>
      <vt:lpstr>Reference Guide on our Freedom &amp; Responsibility  Culture  </vt:lpstr>
      <vt:lpstr>Freedom &amp; Responsibility  Applies to our Salaried Employees</vt:lpstr>
      <vt:lpstr>Culture: what gives Netflix  the best chance of  continuous success  for many generations  of technology and people? </vt:lpstr>
      <vt:lpstr>Seven Aspects of our Culture</vt:lpstr>
      <vt:lpstr>Lots of companies have  nice sounding  value statements </vt:lpstr>
      <vt:lpstr>Enron Had A Nice-Sounding  Value Statement with 4 Values</vt:lpstr>
      <vt:lpstr>The real company values,  as opposed to the  nice-sounding values,  are shown by who gets  rewarded, promoted, or let go</vt:lpstr>
      <vt:lpstr>Real company values are the behaviors and skills that we particularly value  in fellow employees</vt:lpstr>
      <vt:lpstr>We Particularly Value  in our Colleagues  these Nine Behaviors and Skills…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“You question actions inconsistent with our values”</vt:lpstr>
      <vt:lpstr>Values reinforced in hiring,  in 360 reviews, at comp review, in exits, and in promotions</vt:lpstr>
      <vt:lpstr>Seven Aspects of our Culture</vt:lpstr>
      <vt:lpstr>Imagine if every person at Netflix  is someone you  respect and learn from…</vt:lpstr>
      <vt:lpstr>Great Workplace is  Stunning Colleagues</vt:lpstr>
      <vt:lpstr>Like every company,  we try to hire well</vt:lpstr>
      <vt:lpstr>But, unlike many companies,  we practice “adequate performance gets a generous severance package.”</vt:lpstr>
      <vt:lpstr>We’re a team, not a family  We’re like a pro sports team,  not a kid’s recreational team  Coaches’ job at every level of Netflix to hire, develop and cut smartly,  so we have stars in every position</vt:lpstr>
      <vt:lpstr>The Keeper Test Managers Use:</vt:lpstr>
      <vt:lpstr>The Keeper Test Managers Use:</vt:lpstr>
      <vt:lpstr>Honesty Always</vt:lpstr>
      <vt:lpstr>Isn’t Loyalty Good?   What About Hard Workers? What about Brilliant Jerks?  </vt:lpstr>
      <vt:lpstr>Loyalty is Good</vt:lpstr>
      <vt:lpstr>Hard Work – Not Directly Relevant</vt:lpstr>
      <vt:lpstr>Brilliant Jerks</vt:lpstr>
      <vt:lpstr>Why are we so manic on  high performance?</vt:lpstr>
      <vt:lpstr>Why are we so manic on  high performance?</vt:lpstr>
      <vt:lpstr>Seven Aspects of our Culture</vt:lpstr>
      <vt:lpstr>The Rare Responsible Person</vt:lpstr>
      <vt:lpstr>Responsible People  Thrive on Freedom,  and are Worthy of Freedom</vt:lpstr>
      <vt:lpstr>Our model is to increase  employee freedom as we grow, rather than limit it, to continue to attract and nourish  innovative people, so we have better chance of  long-term continued success</vt:lpstr>
      <vt:lpstr>Most Companies   Curtail Freedom as they get Bigger</vt:lpstr>
      <vt:lpstr>Most Companies Curtail Freedom As They Grow to Avoid Errors (sounds pretty good to avoid errors)</vt:lpstr>
      <vt:lpstr>Desire for Bigger Positive Impact  Creates Growth</vt:lpstr>
      <vt:lpstr>Growth Increases Complexity</vt:lpstr>
      <vt:lpstr>Growth Shrinks Talent Density  in Most Firms</vt:lpstr>
      <vt:lpstr>Chaos Emerges</vt:lpstr>
      <vt:lpstr>Process Emerges to Stop the Chaos</vt:lpstr>
      <vt:lpstr>Process-focus Drives More Talent Out</vt:lpstr>
      <vt:lpstr>Strong Near-Term Outcome</vt:lpstr>
      <vt:lpstr>Then the Market Shifts…</vt:lpstr>
      <vt:lpstr>Seems Like Three Bad Options</vt:lpstr>
      <vt:lpstr>A Fourth Option</vt:lpstr>
      <vt:lpstr>The Key:  Increase Talent Density faster than Complexity Grows</vt:lpstr>
      <vt:lpstr>Increase Talent Density</vt:lpstr>
      <vt:lpstr>Minimize Complexity Growth</vt:lpstr>
      <vt:lpstr>With the Right People,    Instead of a  Culture of Process Adherence,   Culture of  Freedom and Responsibility,  Innovation and Self-Discipline</vt:lpstr>
      <vt:lpstr>Is Freedom Absolute?</vt:lpstr>
      <vt:lpstr>Freedom is not absolute.  Like “free speech”  there are some limited exceptions to  “freedom at work”</vt:lpstr>
      <vt:lpstr>Two Types of Necessary Rules</vt:lpstr>
      <vt:lpstr>Mostly, Though, Rapid Recovery is  the Right Model</vt:lpstr>
      <vt:lpstr>“Good” vs “Bad” Processes</vt:lpstr>
      <vt:lpstr>Rule Creep</vt:lpstr>
      <vt:lpstr>Example: Netflix Vacation Policy  and Tracking</vt:lpstr>
      <vt:lpstr>Meanwhile…</vt:lpstr>
      <vt:lpstr>An employee pointed out…</vt:lpstr>
      <vt:lpstr>We realized…</vt:lpstr>
      <vt:lpstr>Netflix Vacation Policy  and Tracking</vt:lpstr>
      <vt:lpstr>Netflix Vacation Policy  and Tracking</vt:lpstr>
      <vt:lpstr>Another Example of Freedom and Responsibility…</vt:lpstr>
      <vt:lpstr>Most companies have complex policies around what you can expense, how you travel, what gifts you can accept, etc.   Plus they have whole departments to verify compliance  with these policies.</vt:lpstr>
      <vt:lpstr>Netflix Policies  for Expensing, Entertainment,  Gifts &amp; Travel:</vt:lpstr>
      <vt:lpstr>“Act in Netflix’s Best Interests” Generally Means…</vt:lpstr>
      <vt:lpstr>Freedom and Responsibility</vt:lpstr>
      <vt:lpstr>Summary of  Freedom &amp; Responsibility:  As We Grow, Minimize Rules.   Inhibit Chaos with Ever More  High Performance People.  Flexibility is More Important  than Efficiency in the Long Term</vt:lpstr>
      <vt:lpstr>Seven Aspects of our Culture</vt:lpstr>
      <vt:lpstr> "If you want to build a ship, don't drum up the people to gather wood, divide the work, and give orders.  Instead, teach them to yearn for the vast and endless sea."  -Antoine De Saint-Exupery,   Author of The Little Prince</vt:lpstr>
      <vt:lpstr>The best managers figure out how to get great outcomes by setting the appropriate context, rather than by trying to control their people</vt:lpstr>
      <vt:lpstr>Context, not Control</vt:lpstr>
      <vt:lpstr>Exceptions</vt:lpstr>
      <vt:lpstr>Managers: When one of your talented people does something dumb, don’t blame them.  Instead,  ask yourself what context you failed to set.</vt:lpstr>
      <vt:lpstr>Managers: When you are tempted to “control” your people, ask yourself what context you could set instead </vt:lpstr>
      <vt:lpstr>Good Context</vt:lpstr>
      <vt:lpstr>Why Managing Through Context?</vt:lpstr>
      <vt:lpstr>Investing in Context</vt:lpstr>
      <vt:lpstr>Seven Aspects of our Culture</vt:lpstr>
      <vt:lpstr>Three Models of Corporate Teamwork</vt:lpstr>
      <vt:lpstr>Tightly-Coupled Monolith</vt:lpstr>
      <vt:lpstr>Independent Silos</vt:lpstr>
      <vt:lpstr>The Netflix Choice</vt:lpstr>
      <vt:lpstr>Highly Aligned, Loosely Coupled</vt:lpstr>
      <vt:lpstr>Highly-Aligned Loosely-Coupled teamwork effectiveness  is dependent on  high performance people  and good context  Goal is to be  Big and Fast and Flexible</vt:lpstr>
      <vt:lpstr>Seven Aspects of our Culture</vt:lpstr>
      <vt:lpstr>Pay Top of Market is Core to High Performance Culture</vt:lpstr>
      <vt:lpstr>Three Tests for Top of Market  for a Person</vt:lpstr>
      <vt:lpstr>Takes Great Judgment</vt:lpstr>
      <vt:lpstr>Titles Not Very Helpful</vt:lpstr>
      <vt:lpstr>Annual Comp Review</vt:lpstr>
      <vt:lpstr>No Fixed Budgets</vt:lpstr>
      <vt:lpstr>Annual Comp Review</vt:lpstr>
      <vt:lpstr>Compensation Not Dependent  on Netflix Success</vt:lpstr>
      <vt:lpstr>Bad Ideas</vt:lpstr>
      <vt:lpstr>When Top of Market Comp  Done Right...</vt:lpstr>
      <vt:lpstr>Versus Traditional Model</vt:lpstr>
      <vt:lpstr>Employee Success</vt:lpstr>
      <vt:lpstr>Good For Each Employee to Understand Their Market Value</vt:lpstr>
      <vt:lpstr>Efficiency</vt:lpstr>
      <vt:lpstr>Optional Options</vt:lpstr>
      <vt:lpstr>Seven Aspects of our Culture</vt:lpstr>
      <vt:lpstr>In some time periods, in some groups, there will be lots of opportunity and growth at Netflix</vt:lpstr>
      <vt:lpstr>Baseball Analogy: Minors to Majors</vt:lpstr>
      <vt:lpstr>Netflix Doesn’t Have to be for Life</vt:lpstr>
      <vt:lpstr>Two Necessary Conditions  for Promotion</vt:lpstr>
      <vt:lpstr>Timing</vt:lpstr>
      <vt:lpstr>Development</vt:lpstr>
      <vt:lpstr>Development</vt:lpstr>
      <vt:lpstr>Individuals should manage their own career paths, and not rely on a corporation for planning their careers</vt:lpstr>
      <vt:lpstr>Individual’s economic security is based upon their  skills and reputation</vt:lpstr>
      <vt:lpstr>Seven Aspects of our Culture</vt:lpstr>
      <vt:lpstr>Why is culture important?  What is our culture trying to support?</vt:lpstr>
      <vt:lpstr>Culture is How a Firm Operates</vt:lpstr>
      <vt:lpstr>Continuous Success =  Continuous growth in revenue, profits &amp; reputation </vt:lpstr>
      <vt:lpstr>Need a culture that supports  rapid innovation and excellent execution</vt:lpstr>
      <vt:lpstr>Need a culture that supports  rapid innovation and excellent execution</vt:lpstr>
      <vt:lpstr> Need a culture that supports effective teamwork of  high-performance  people</vt:lpstr>
      <vt:lpstr> Need a culture that supports effective teamwork of  high-performance  people</vt:lpstr>
      <vt:lpstr> Need a culture that avoids the rigidity, politics, mediocrity, and complacency that infects most organizations as they grow</vt:lpstr>
      <vt:lpstr>This slide deck is our current best thinking about maximizing our likelihood of continuous success</vt:lpstr>
      <vt:lpstr>Our culture is a work in progress   Every year we try to refine our culture further as we learn more</vt:lpstr>
    </vt:vector>
  </TitlesOfParts>
  <Company>Netflix,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Estaff Week in May</dc:title>
  <dc:creator>Reed Hastings</dc:creator>
  <cp:lastModifiedBy>Marc Allred</cp:lastModifiedBy>
  <cp:revision>181</cp:revision>
  <dcterms:created xsi:type="dcterms:W3CDTF">2008-04-07T16:47:21Z</dcterms:created>
  <dcterms:modified xsi:type="dcterms:W3CDTF">2012-11-06T01:17:19Z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.DocumentId">
    <vt:lpwstr>zJM0Ud03lS7vtolfPZT710</vt:lpwstr>
  </property>
  <property fmtid="{D5CDD505-2E9C-101B-9397-08002B2CF9AE}" pid="3" name="DV.VersionId">
    <vt:lpwstr>LAW7CsJf1Oa52VffMt0rhh</vt:lpwstr>
  </property>
  <property fmtid="{D5CDD505-2E9C-101B-9397-08002B2CF9AE}" pid="4" name="DV.MergeIncapabilityFlags">
    <vt:i4>0</vt:i4>
  </property>
</Properties>
</file>